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2" r:id="rId2"/>
  </p:sldMasterIdLst>
  <p:notesMasterIdLst>
    <p:notesMasterId r:id="rId33"/>
  </p:notesMasterIdLst>
  <p:sldIdLst>
    <p:sldId id="256" r:id="rId3"/>
    <p:sldId id="262" r:id="rId4"/>
    <p:sldId id="282" r:id="rId5"/>
    <p:sldId id="283" r:id="rId6"/>
    <p:sldId id="284" r:id="rId7"/>
    <p:sldId id="285" r:id="rId8"/>
    <p:sldId id="286" r:id="rId9"/>
    <p:sldId id="287" r:id="rId10"/>
    <p:sldId id="289" r:id="rId11"/>
    <p:sldId id="291" r:id="rId12"/>
    <p:sldId id="290" r:id="rId13"/>
    <p:sldId id="281" r:id="rId14"/>
    <p:sldId id="292" r:id="rId15"/>
    <p:sldId id="266" r:id="rId16"/>
    <p:sldId id="278" r:id="rId17"/>
    <p:sldId id="279" r:id="rId18"/>
    <p:sldId id="267" r:id="rId19"/>
    <p:sldId id="272" r:id="rId20"/>
    <p:sldId id="268" r:id="rId21"/>
    <p:sldId id="275" r:id="rId22"/>
    <p:sldId id="280" r:id="rId23"/>
    <p:sldId id="263" r:id="rId24"/>
    <p:sldId id="277" r:id="rId25"/>
    <p:sldId id="270" r:id="rId26"/>
    <p:sldId id="273" r:id="rId27"/>
    <p:sldId id="293" r:id="rId28"/>
    <p:sldId id="259" r:id="rId29"/>
    <p:sldId id="264" r:id="rId30"/>
    <p:sldId id="294" r:id="rId31"/>
    <p:sldId id="261" r:id="rId32"/>
  </p:sldIdLst>
  <p:sldSz cx="9144000" cy="6858000" type="screen4x3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7F"/>
    <a:srgbClr val="2CAAE1"/>
    <a:srgbClr val="53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73712" autoAdjust="0"/>
  </p:normalViewPr>
  <p:slideViewPr>
    <p:cSldViewPr showGuides="1">
      <p:cViewPr>
        <p:scale>
          <a:sx n="70" d="100"/>
          <a:sy n="70" d="100"/>
        </p:scale>
        <p:origin x="-1386" y="-72"/>
      </p:cViewPr>
      <p:guideLst>
        <p:guide orient="horz" pos="935"/>
        <p:guide orient="horz" pos="21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hro-fs-02\data$\11_Seed%20money%20facility\11_Statistics\All%20calls\2016.04.01_Seed%20Money_Call%201+2+3+4_contracted_fina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 sz="1200" b="1" i="0" noProof="0" dirty="0" smtClean="0">
                <a:latin typeface="+mn-lt"/>
              </a:rPr>
              <a:t>Total number of partners per country in approved projects (all 4 calls)</a:t>
            </a:r>
            <a:endParaRPr lang="en-GB" sz="1200" b="1" i="0" noProof="0" dirty="0">
              <a:latin typeface="+mn-lt"/>
            </a:endParaRP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000" b="1">
                    <a:latin typeface="+mn-lt"/>
                  </a:defRPr>
                </a:pPr>
                <a:endParaRPr lang="de-DE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</c:dLbls>
          <c:cat>
            <c:strRef>
              <c:f>'Table_PP and budget per country'!$E$17:$E$26</c:f>
              <c:strCache>
                <c:ptCount val="10"/>
                <c:pt idx="0">
                  <c:v>DE</c:v>
                </c:pt>
                <c:pt idx="1">
                  <c:v>DK</c:v>
                </c:pt>
                <c:pt idx="2">
                  <c:v>EE</c:v>
                </c:pt>
                <c:pt idx="3">
                  <c:v>FI</c:v>
                </c:pt>
                <c:pt idx="4">
                  <c:v>LT</c:v>
                </c:pt>
                <c:pt idx="5">
                  <c:v>LV</c:v>
                </c:pt>
                <c:pt idx="6">
                  <c:v>PL</c:v>
                </c:pt>
                <c:pt idx="7">
                  <c:v>RU</c:v>
                </c:pt>
                <c:pt idx="8">
                  <c:v>SE</c:v>
                </c:pt>
                <c:pt idx="9">
                  <c:v>NO</c:v>
                </c:pt>
              </c:strCache>
            </c:strRef>
          </c:cat>
          <c:val>
            <c:numRef>
              <c:f>'Table_PP and budget per country'!$F$17:$F$26</c:f>
              <c:numCache>
                <c:formatCode>General</c:formatCode>
                <c:ptCount val="10"/>
                <c:pt idx="0">
                  <c:v>58</c:v>
                </c:pt>
                <c:pt idx="1">
                  <c:v>27</c:v>
                </c:pt>
                <c:pt idx="2">
                  <c:v>55</c:v>
                </c:pt>
                <c:pt idx="3">
                  <c:v>83</c:v>
                </c:pt>
                <c:pt idx="4">
                  <c:v>33</c:v>
                </c:pt>
                <c:pt idx="5">
                  <c:v>43</c:v>
                </c:pt>
                <c:pt idx="6">
                  <c:v>50</c:v>
                </c:pt>
                <c:pt idx="7">
                  <c:v>15</c:v>
                </c:pt>
                <c:pt idx="8">
                  <c:v>68</c:v>
                </c:pt>
                <c:pt idx="9">
                  <c:v>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GB"/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baseline="0">
                <a:effectLst/>
              </a:rPr>
              <a:t>Total Facility's grant per Priority/Policy Area and Horizontal Action [in euro thousands]</a:t>
            </a:r>
            <a:endParaRPr lang="en-GB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GB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'Table_Budget per PAC+HAL'!$K$26</c:f>
              <c:strCache>
                <c:ptCount val="1"/>
                <c:pt idx="0">
                  <c:v>Grant</c:v>
                </c:pt>
              </c:strCache>
            </c:strRef>
          </c:tx>
          <c:spPr>
            <a:solidFill>
              <a:srgbClr val="00507F"/>
            </a:solidFill>
          </c:spPr>
          <c:invertIfNegative val="0"/>
          <c:dLbls>
            <c:txPr>
              <a:bodyPr/>
              <a:lstStyle/>
              <a:p>
                <a:pPr>
                  <a:defRPr sz="800" b="1"/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'Table_Budget per PAC+HAL'!$J$27:$J$49</c:f>
              <c:strCache>
                <c:ptCount val="23"/>
                <c:pt idx="0">
                  <c:v>PA Agri (3 projects)</c:v>
                </c:pt>
                <c:pt idx="1">
                  <c:v>PA Bio (3 projects)</c:v>
                </c:pt>
                <c:pt idx="2">
                  <c:v>PA Culture (8 projects)</c:v>
                </c:pt>
                <c:pt idx="3">
                  <c:v>PA Education (6 projects)</c:v>
                </c:pt>
                <c:pt idx="4">
                  <c:v>PA Energy (4 projects)</c:v>
                </c:pt>
                <c:pt idx="5">
                  <c:v>PA Hazards (5 projects)</c:v>
                </c:pt>
                <c:pt idx="6">
                  <c:v>PA Health (6 projects)</c:v>
                </c:pt>
                <c:pt idx="7">
                  <c:v>PA Innovation (8 projects)</c:v>
                </c:pt>
                <c:pt idx="8">
                  <c:v>PA Internal Market (1 project)</c:v>
                </c:pt>
                <c:pt idx="9">
                  <c:v>PA Nutri (5 projects)</c:v>
                </c:pt>
                <c:pt idx="10">
                  <c:v>PA Safe (6 projects)</c:v>
                </c:pt>
                <c:pt idx="11">
                  <c:v>PA Secure (3 projects)</c:v>
                </c:pt>
                <c:pt idx="12">
                  <c:v>PA Ship (5 projects)</c:v>
                </c:pt>
                <c:pt idx="13">
                  <c:v>PA SME (4 projects)</c:v>
                </c:pt>
                <c:pt idx="14">
                  <c:v>PA Tourism (6 projects)</c:v>
                </c:pt>
                <c:pt idx="15">
                  <c:v>PA Transport (6 projects)</c:v>
                </c:pt>
                <c:pt idx="16">
                  <c:v>PA Bioeconomy (2 projects)</c:v>
                </c:pt>
                <c:pt idx="17">
                  <c:v>HA Involve (1 project)</c:v>
                </c:pt>
                <c:pt idx="18">
                  <c:v>HA Neighbours (5 projects)</c:v>
                </c:pt>
                <c:pt idx="19">
                  <c:v>HA Promo (1 project)</c:v>
                </c:pt>
                <c:pt idx="20">
                  <c:v>HA Spatial Planning (3 projects)</c:v>
                </c:pt>
                <c:pt idx="21">
                  <c:v>HA Sustain.dev.&amp; bio-economy (3 projects)</c:v>
                </c:pt>
                <c:pt idx="22">
                  <c:v>HA Climate (3 projects)</c:v>
                </c:pt>
              </c:strCache>
            </c:strRef>
          </c:cat>
          <c:val>
            <c:numRef>
              <c:f>'Table_Budget per PAC+HAL'!$K$27:$K$49</c:f>
              <c:numCache>
                <c:formatCode>_-* #,##0.0_-;\-* #,##0.0_-;_-* "-"??_-;_-@_-</c:formatCode>
                <c:ptCount val="23"/>
                <c:pt idx="0">
                  <c:v>127.5</c:v>
                </c:pt>
                <c:pt idx="1">
                  <c:v>124</c:v>
                </c:pt>
                <c:pt idx="2">
                  <c:v>315.3</c:v>
                </c:pt>
                <c:pt idx="3">
                  <c:v>239.2</c:v>
                </c:pt>
                <c:pt idx="4">
                  <c:v>166.4</c:v>
                </c:pt>
                <c:pt idx="5">
                  <c:v>211.9</c:v>
                </c:pt>
                <c:pt idx="6">
                  <c:v>253.7</c:v>
                </c:pt>
                <c:pt idx="7">
                  <c:v>334.7</c:v>
                </c:pt>
                <c:pt idx="8">
                  <c:v>42.5</c:v>
                </c:pt>
                <c:pt idx="9">
                  <c:v>211.8</c:v>
                </c:pt>
                <c:pt idx="10">
                  <c:v>253.7</c:v>
                </c:pt>
                <c:pt idx="11">
                  <c:v>119.1</c:v>
                </c:pt>
                <c:pt idx="12">
                  <c:v>245.9</c:v>
                </c:pt>
                <c:pt idx="13">
                  <c:v>165.3</c:v>
                </c:pt>
                <c:pt idx="14">
                  <c:v>245.9</c:v>
                </c:pt>
                <c:pt idx="15">
                  <c:v>351.3</c:v>
                </c:pt>
                <c:pt idx="16">
                  <c:v>84.9</c:v>
                </c:pt>
                <c:pt idx="17">
                  <c:v>42.2</c:v>
                </c:pt>
                <c:pt idx="18">
                  <c:v>203.2</c:v>
                </c:pt>
                <c:pt idx="19">
                  <c:v>42.5</c:v>
                </c:pt>
                <c:pt idx="20">
                  <c:v>123.7</c:v>
                </c:pt>
                <c:pt idx="21">
                  <c:v>106.7</c:v>
                </c:pt>
                <c:pt idx="22">
                  <c:v>114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492800"/>
        <c:axId val="78494336"/>
      </c:barChart>
      <c:catAx>
        <c:axId val="784928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de-DE"/>
          </a:p>
        </c:txPr>
        <c:crossAx val="78494336"/>
        <c:crosses val="autoZero"/>
        <c:auto val="1"/>
        <c:lblAlgn val="ctr"/>
        <c:lblOffset val="100"/>
        <c:noMultiLvlLbl val="0"/>
      </c:catAx>
      <c:valAx>
        <c:axId val="7849433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_-* #,##0.0_-;\-* #,##0.0_-;_-* &quot;-&quot;??_-;_-@_-" sourceLinked="1"/>
        <c:majorTickMark val="out"/>
        <c:minorTickMark val="none"/>
        <c:tickLblPos val="nextTo"/>
        <c:crossAx val="78492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55223656364393"/>
          <c:y val="0.43573473915084704"/>
          <c:w val="6.4414189384789239E-2"/>
          <c:h val="5.1439848977353771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FCF788-D33A-4FD9-9C27-814E57B32BF2}" type="doc">
      <dgm:prSet loTypeId="urn:microsoft.com/office/officeart/2005/8/layout/vList4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de-DE"/>
        </a:p>
      </dgm:t>
    </dgm:pt>
    <dgm:pt modelId="{C9943EED-3158-4843-837E-DF0827B60A51}">
      <dgm:prSet phldrT="[Text]"/>
      <dgm:spPr/>
      <dgm:t>
        <a:bodyPr/>
        <a:lstStyle/>
        <a:p>
          <a:r>
            <a:rPr lang="en-GB" b="1" noProof="0" dirty="0" smtClean="0"/>
            <a:t>The draft application demonstrates potential for a high macro-regional impact</a:t>
          </a:r>
          <a:endParaRPr lang="en-GB" b="1" noProof="0" dirty="0"/>
        </a:p>
      </dgm:t>
    </dgm:pt>
    <dgm:pt modelId="{8B69A49B-5AC3-4984-BBB4-4C005B461470}" type="parTrans" cxnId="{1943C3BA-63B6-4B81-BEDE-FF82EB4B1F97}">
      <dgm:prSet/>
      <dgm:spPr/>
      <dgm:t>
        <a:bodyPr/>
        <a:lstStyle/>
        <a:p>
          <a:endParaRPr lang="de-DE"/>
        </a:p>
      </dgm:t>
    </dgm:pt>
    <dgm:pt modelId="{CA54722C-C31D-4C29-BEEC-3EBDA36F3577}" type="sibTrans" cxnId="{1943C3BA-63B6-4B81-BEDE-FF82EB4B1F97}">
      <dgm:prSet/>
      <dgm:spPr/>
      <dgm:t>
        <a:bodyPr/>
        <a:lstStyle/>
        <a:p>
          <a:endParaRPr lang="de-DE"/>
        </a:p>
      </dgm:t>
    </dgm:pt>
    <dgm:pt modelId="{50EF5DDA-2B47-4163-AB38-F6E1DC0668BD}">
      <dgm:prSet phldrT="[Text]"/>
      <dgm:spPr/>
      <dgm:t>
        <a:bodyPr/>
        <a:lstStyle/>
        <a:p>
          <a:r>
            <a:rPr lang="en-GB" b="1" noProof="0" dirty="0" smtClean="0"/>
            <a:t>The draft application contributes to fulfilling the objectives, indicators and targets of the EUSBSR</a:t>
          </a:r>
          <a:endParaRPr lang="en-GB" b="1" noProof="0" dirty="0"/>
        </a:p>
      </dgm:t>
    </dgm:pt>
    <dgm:pt modelId="{10B86BD6-FCD6-40A1-BBF8-CD8F15D71E66}" type="parTrans" cxnId="{F92DC292-8DEA-4540-B901-147737DFEECA}">
      <dgm:prSet/>
      <dgm:spPr/>
      <dgm:t>
        <a:bodyPr/>
        <a:lstStyle/>
        <a:p>
          <a:endParaRPr lang="de-DE"/>
        </a:p>
      </dgm:t>
    </dgm:pt>
    <dgm:pt modelId="{D0C2C56C-335A-41C9-900D-43244112099C}" type="sibTrans" cxnId="{F92DC292-8DEA-4540-B901-147737DFEECA}">
      <dgm:prSet/>
      <dgm:spPr/>
      <dgm:t>
        <a:bodyPr/>
        <a:lstStyle/>
        <a:p>
          <a:endParaRPr lang="de-DE"/>
        </a:p>
      </dgm:t>
    </dgm:pt>
    <dgm:pt modelId="{8D5A0351-CC92-47C3-8841-60EE808A56AE}">
      <dgm:prSet phldrT="[Text]"/>
      <dgm:spPr/>
      <dgm:t>
        <a:bodyPr/>
        <a:lstStyle/>
        <a:p>
          <a:r>
            <a:rPr lang="en-GB" b="1" noProof="0" dirty="0" smtClean="0"/>
            <a:t>The draft application is related to the implementation of one or more actions of the policy area/horizontal action concerned</a:t>
          </a:r>
          <a:endParaRPr lang="en-GB" b="1" noProof="0" dirty="0"/>
        </a:p>
      </dgm:t>
    </dgm:pt>
    <dgm:pt modelId="{DC24C9D7-F667-4895-BFF0-A17C461DC029}" type="parTrans" cxnId="{68F9069A-A0E2-42F1-A943-035133751802}">
      <dgm:prSet/>
      <dgm:spPr/>
      <dgm:t>
        <a:bodyPr/>
        <a:lstStyle/>
        <a:p>
          <a:endParaRPr lang="de-DE"/>
        </a:p>
      </dgm:t>
    </dgm:pt>
    <dgm:pt modelId="{9775F4C2-0CDA-4DE5-9F85-4AB85310F6AC}" type="sibTrans" cxnId="{68F9069A-A0E2-42F1-A943-035133751802}">
      <dgm:prSet/>
      <dgm:spPr/>
      <dgm:t>
        <a:bodyPr/>
        <a:lstStyle/>
        <a:p>
          <a:endParaRPr lang="de-DE"/>
        </a:p>
      </dgm:t>
    </dgm:pt>
    <dgm:pt modelId="{BD0508CD-3940-4C5A-A063-7BB3F9BC957A}">
      <dgm:prSet phldrT="[Text]"/>
      <dgm:spPr/>
      <dgm:t>
        <a:bodyPr/>
        <a:lstStyle/>
        <a:p>
          <a:r>
            <a:rPr lang="en-GB" b="1" noProof="0" dirty="0" smtClean="0"/>
            <a:t>The draft application has a clear transnational dimension</a:t>
          </a:r>
          <a:endParaRPr lang="en-GB" b="1" noProof="0" dirty="0"/>
        </a:p>
      </dgm:t>
    </dgm:pt>
    <dgm:pt modelId="{55A321CA-3E82-4891-BF07-713EE1DA58E0}" type="parTrans" cxnId="{078B21F8-8E1D-404D-9B0D-B67DEDCC0011}">
      <dgm:prSet/>
      <dgm:spPr/>
      <dgm:t>
        <a:bodyPr/>
        <a:lstStyle/>
        <a:p>
          <a:endParaRPr lang="de-DE"/>
        </a:p>
      </dgm:t>
    </dgm:pt>
    <dgm:pt modelId="{E3247418-7316-4FED-9FE7-D71E1FDF566A}" type="sibTrans" cxnId="{078B21F8-8E1D-404D-9B0D-B67DEDCC0011}">
      <dgm:prSet/>
      <dgm:spPr/>
      <dgm:t>
        <a:bodyPr/>
        <a:lstStyle/>
        <a:p>
          <a:endParaRPr lang="de-DE"/>
        </a:p>
      </dgm:t>
    </dgm:pt>
    <dgm:pt modelId="{53FB7F64-AA96-4763-8902-BF5E035438C6}">
      <dgm:prSet/>
      <dgm:spPr/>
      <dgm:t>
        <a:bodyPr/>
        <a:lstStyle/>
        <a:p>
          <a:r>
            <a:rPr lang="en-GB" b="1" noProof="0" smtClean="0"/>
            <a:t>The draft application demonstrates added value to already implemented activities/initiatives in the region</a:t>
          </a:r>
          <a:endParaRPr lang="en-GB" b="1" noProof="0" dirty="0"/>
        </a:p>
      </dgm:t>
    </dgm:pt>
    <dgm:pt modelId="{AAD84924-8AC6-4D21-A83C-CD7D7A2E3352}" type="parTrans" cxnId="{B55C2187-2D82-410D-A286-2D5880E330DC}">
      <dgm:prSet/>
      <dgm:spPr/>
      <dgm:t>
        <a:bodyPr/>
        <a:lstStyle/>
        <a:p>
          <a:endParaRPr lang="de-DE"/>
        </a:p>
      </dgm:t>
    </dgm:pt>
    <dgm:pt modelId="{03C1EFC8-5235-41B7-BF48-CFE95004F4AE}" type="sibTrans" cxnId="{B55C2187-2D82-410D-A286-2D5880E330DC}">
      <dgm:prSet/>
      <dgm:spPr/>
      <dgm:t>
        <a:bodyPr/>
        <a:lstStyle/>
        <a:p>
          <a:endParaRPr lang="de-DE"/>
        </a:p>
      </dgm:t>
    </dgm:pt>
    <dgm:pt modelId="{BC03120E-E3D6-4427-8035-8D5FEE57D6B3}" type="pres">
      <dgm:prSet presAssocID="{13FCF788-D33A-4FD9-9C27-814E57B32BF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CDEBF10-CD6E-4326-8070-F691A688D4E6}" type="pres">
      <dgm:prSet presAssocID="{C9943EED-3158-4843-837E-DF0827B60A51}" presName="comp" presStyleCnt="0"/>
      <dgm:spPr/>
      <dgm:t>
        <a:bodyPr/>
        <a:lstStyle/>
        <a:p>
          <a:endParaRPr lang="en-GB"/>
        </a:p>
      </dgm:t>
    </dgm:pt>
    <dgm:pt modelId="{64C1BABB-985D-4432-9E1C-0509435BA1F1}" type="pres">
      <dgm:prSet presAssocID="{C9943EED-3158-4843-837E-DF0827B60A51}" presName="box" presStyleLbl="node1" presStyleIdx="0" presStyleCnt="5"/>
      <dgm:spPr/>
      <dgm:t>
        <a:bodyPr/>
        <a:lstStyle/>
        <a:p>
          <a:endParaRPr lang="de-DE"/>
        </a:p>
      </dgm:t>
    </dgm:pt>
    <dgm:pt modelId="{DE96B1AF-57F4-486B-B51F-96AE908BA303}" type="pres">
      <dgm:prSet presAssocID="{C9943EED-3158-4843-837E-DF0827B60A51}" presName="img" presStyleLbl="fgImgPlace1" presStyleIdx="0" presStyleCnt="5"/>
      <dgm:spPr/>
      <dgm:t>
        <a:bodyPr/>
        <a:lstStyle/>
        <a:p>
          <a:endParaRPr lang="en-GB"/>
        </a:p>
      </dgm:t>
    </dgm:pt>
    <dgm:pt modelId="{83903816-4DB3-421D-A90C-92BE844C0B0E}" type="pres">
      <dgm:prSet presAssocID="{C9943EED-3158-4843-837E-DF0827B60A51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DFC693E-6442-4E66-B5F9-D23B102AAA14}" type="pres">
      <dgm:prSet presAssocID="{CA54722C-C31D-4C29-BEEC-3EBDA36F3577}" presName="spacer" presStyleCnt="0"/>
      <dgm:spPr/>
      <dgm:t>
        <a:bodyPr/>
        <a:lstStyle/>
        <a:p>
          <a:endParaRPr lang="en-GB"/>
        </a:p>
      </dgm:t>
    </dgm:pt>
    <dgm:pt modelId="{BDCCA263-5E87-4D3D-BDDC-3CC230E690D8}" type="pres">
      <dgm:prSet presAssocID="{50EF5DDA-2B47-4163-AB38-F6E1DC0668BD}" presName="comp" presStyleCnt="0"/>
      <dgm:spPr/>
      <dgm:t>
        <a:bodyPr/>
        <a:lstStyle/>
        <a:p>
          <a:endParaRPr lang="en-GB"/>
        </a:p>
      </dgm:t>
    </dgm:pt>
    <dgm:pt modelId="{5C1FDCC6-499F-4EEE-8D63-0D59D59BCF24}" type="pres">
      <dgm:prSet presAssocID="{50EF5DDA-2B47-4163-AB38-F6E1DC0668BD}" presName="box" presStyleLbl="node1" presStyleIdx="1" presStyleCnt="5"/>
      <dgm:spPr/>
      <dgm:t>
        <a:bodyPr/>
        <a:lstStyle/>
        <a:p>
          <a:endParaRPr lang="de-DE"/>
        </a:p>
      </dgm:t>
    </dgm:pt>
    <dgm:pt modelId="{926EEE20-B301-4E91-AA98-ACCC1B072728}" type="pres">
      <dgm:prSet presAssocID="{50EF5DDA-2B47-4163-AB38-F6E1DC0668BD}" presName="img" presStyleLbl="fgImgPlace1" presStyleIdx="1" presStyleCnt="5"/>
      <dgm:spPr/>
      <dgm:t>
        <a:bodyPr/>
        <a:lstStyle/>
        <a:p>
          <a:endParaRPr lang="en-GB"/>
        </a:p>
      </dgm:t>
    </dgm:pt>
    <dgm:pt modelId="{96BC40F1-1818-42D9-B53F-EBC5A1E256A0}" type="pres">
      <dgm:prSet presAssocID="{50EF5DDA-2B47-4163-AB38-F6E1DC0668BD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C65C0B7-62ED-4971-B9DA-FEEFA09285CB}" type="pres">
      <dgm:prSet presAssocID="{D0C2C56C-335A-41C9-900D-43244112099C}" presName="spacer" presStyleCnt="0"/>
      <dgm:spPr/>
      <dgm:t>
        <a:bodyPr/>
        <a:lstStyle/>
        <a:p>
          <a:endParaRPr lang="en-GB"/>
        </a:p>
      </dgm:t>
    </dgm:pt>
    <dgm:pt modelId="{C86BB626-54E4-4360-9E93-6A9025B1710B}" type="pres">
      <dgm:prSet presAssocID="{8D5A0351-CC92-47C3-8841-60EE808A56AE}" presName="comp" presStyleCnt="0"/>
      <dgm:spPr/>
      <dgm:t>
        <a:bodyPr/>
        <a:lstStyle/>
        <a:p>
          <a:endParaRPr lang="en-GB"/>
        </a:p>
      </dgm:t>
    </dgm:pt>
    <dgm:pt modelId="{EE7468D5-840B-4457-B539-8EE1EA2B72E8}" type="pres">
      <dgm:prSet presAssocID="{8D5A0351-CC92-47C3-8841-60EE808A56AE}" presName="box" presStyleLbl="node1" presStyleIdx="2" presStyleCnt="5"/>
      <dgm:spPr/>
      <dgm:t>
        <a:bodyPr/>
        <a:lstStyle/>
        <a:p>
          <a:endParaRPr lang="de-DE"/>
        </a:p>
      </dgm:t>
    </dgm:pt>
    <dgm:pt modelId="{402FD625-A56B-46AC-9808-5EAE97DF63D2}" type="pres">
      <dgm:prSet presAssocID="{8D5A0351-CC92-47C3-8841-60EE808A56AE}" presName="img" presStyleLbl="fgImgPlace1" presStyleIdx="2" presStyleCnt="5"/>
      <dgm:spPr/>
      <dgm:t>
        <a:bodyPr/>
        <a:lstStyle/>
        <a:p>
          <a:endParaRPr lang="en-GB"/>
        </a:p>
      </dgm:t>
    </dgm:pt>
    <dgm:pt modelId="{9B9ECC42-D49E-48D6-A72E-D0DB5E72D6F3}" type="pres">
      <dgm:prSet presAssocID="{8D5A0351-CC92-47C3-8841-60EE808A56AE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D999C03-9D47-4751-B7B1-31EA77F9D4EE}" type="pres">
      <dgm:prSet presAssocID="{9775F4C2-0CDA-4DE5-9F85-4AB85310F6AC}" presName="spacer" presStyleCnt="0"/>
      <dgm:spPr/>
      <dgm:t>
        <a:bodyPr/>
        <a:lstStyle/>
        <a:p>
          <a:endParaRPr lang="en-GB"/>
        </a:p>
      </dgm:t>
    </dgm:pt>
    <dgm:pt modelId="{331701A5-95E8-46BF-845B-90401AC39F87}" type="pres">
      <dgm:prSet presAssocID="{BD0508CD-3940-4C5A-A063-7BB3F9BC957A}" presName="comp" presStyleCnt="0"/>
      <dgm:spPr/>
      <dgm:t>
        <a:bodyPr/>
        <a:lstStyle/>
        <a:p>
          <a:endParaRPr lang="en-GB"/>
        </a:p>
      </dgm:t>
    </dgm:pt>
    <dgm:pt modelId="{B4DF1B06-87BF-4157-B6BB-4F48E30CCEEB}" type="pres">
      <dgm:prSet presAssocID="{BD0508CD-3940-4C5A-A063-7BB3F9BC957A}" presName="box" presStyleLbl="node1" presStyleIdx="3" presStyleCnt="5"/>
      <dgm:spPr/>
      <dgm:t>
        <a:bodyPr/>
        <a:lstStyle/>
        <a:p>
          <a:endParaRPr lang="en-GB"/>
        </a:p>
      </dgm:t>
    </dgm:pt>
    <dgm:pt modelId="{D4233683-C7EE-42B7-A6FB-E99C7C7151DB}" type="pres">
      <dgm:prSet presAssocID="{BD0508CD-3940-4C5A-A063-7BB3F9BC957A}" presName="img" presStyleLbl="fgImgPlace1" presStyleIdx="3" presStyleCnt="5"/>
      <dgm:spPr/>
      <dgm:t>
        <a:bodyPr/>
        <a:lstStyle/>
        <a:p>
          <a:endParaRPr lang="en-GB"/>
        </a:p>
      </dgm:t>
    </dgm:pt>
    <dgm:pt modelId="{7DBA68B4-DE8A-48A1-A724-BCE3839DE55D}" type="pres">
      <dgm:prSet presAssocID="{BD0508CD-3940-4C5A-A063-7BB3F9BC957A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49D5C9A-A5CE-44B1-8EA7-0B13ED3C1300}" type="pres">
      <dgm:prSet presAssocID="{E3247418-7316-4FED-9FE7-D71E1FDF566A}" presName="spacer" presStyleCnt="0"/>
      <dgm:spPr/>
      <dgm:t>
        <a:bodyPr/>
        <a:lstStyle/>
        <a:p>
          <a:endParaRPr lang="en-GB"/>
        </a:p>
      </dgm:t>
    </dgm:pt>
    <dgm:pt modelId="{DFDCD478-C739-4B07-A59B-68B997F418CD}" type="pres">
      <dgm:prSet presAssocID="{53FB7F64-AA96-4763-8902-BF5E035438C6}" presName="comp" presStyleCnt="0"/>
      <dgm:spPr/>
      <dgm:t>
        <a:bodyPr/>
        <a:lstStyle/>
        <a:p>
          <a:endParaRPr lang="en-GB"/>
        </a:p>
      </dgm:t>
    </dgm:pt>
    <dgm:pt modelId="{6D67A9EB-D022-4957-B92D-FE2EEBCEE387}" type="pres">
      <dgm:prSet presAssocID="{53FB7F64-AA96-4763-8902-BF5E035438C6}" presName="box" presStyleLbl="node1" presStyleIdx="4" presStyleCnt="5"/>
      <dgm:spPr/>
      <dgm:t>
        <a:bodyPr/>
        <a:lstStyle/>
        <a:p>
          <a:endParaRPr lang="de-DE"/>
        </a:p>
      </dgm:t>
    </dgm:pt>
    <dgm:pt modelId="{71EF42B8-FD49-49F2-BFF4-E1984FE5DC16}" type="pres">
      <dgm:prSet presAssocID="{53FB7F64-AA96-4763-8902-BF5E035438C6}" presName="img" presStyleLbl="fgImgPlace1" presStyleIdx="4" presStyleCnt="5"/>
      <dgm:spPr/>
      <dgm:t>
        <a:bodyPr/>
        <a:lstStyle/>
        <a:p>
          <a:endParaRPr lang="en-GB"/>
        </a:p>
      </dgm:t>
    </dgm:pt>
    <dgm:pt modelId="{8E957744-481C-4678-91B3-AD93FDBFCB94}" type="pres">
      <dgm:prSet presAssocID="{53FB7F64-AA96-4763-8902-BF5E035438C6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2461129B-DA67-49F3-B3D2-93FA33EA5C70}" type="presOf" srcId="{13FCF788-D33A-4FD9-9C27-814E57B32BF2}" destId="{BC03120E-E3D6-4427-8035-8D5FEE57D6B3}" srcOrd="0" destOrd="0" presId="urn:microsoft.com/office/officeart/2005/8/layout/vList4"/>
    <dgm:cxn modelId="{68F9069A-A0E2-42F1-A943-035133751802}" srcId="{13FCF788-D33A-4FD9-9C27-814E57B32BF2}" destId="{8D5A0351-CC92-47C3-8841-60EE808A56AE}" srcOrd="2" destOrd="0" parTransId="{DC24C9D7-F667-4895-BFF0-A17C461DC029}" sibTransId="{9775F4C2-0CDA-4DE5-9F85-4AB85310F6AC}"/>
    <dgm:cxn modelId="{2F0A0F1E-E66E-423E-AD92-A8AFE50067A7}" type="presOf" srcId="{50EF5DDA-2B47-4163-AB38-F6E1DC0668BD}" destId="{5C1FDCC6-499F-4EEE-8D63-0D59D59BCF24}" srcOrd="0" destOrd="0" presId="urn:microsoft.com/office/officeart/2005/8/layout/vList4"/>
    <dgm:cxn modelId="{6E8C03F9-F11E-478B-89EA-98D0B0B75D6C}" type="presOf" srcId="{53FB7F64-AA96-4763-8902-BF5E035438C6}" destId="{6D67A9EB-D022-4957-B92D-FE2EEBCEE387}" srcOrd="0" destOrd="0" presId="urn:microsoft.com/office/officeart/2005/8/layout/vList4"/>
    <dgm:cxn modelId="{F92DC292-8DEA-4540-B901-147737DFEECA}" srcId="{13FCF788-D33A-4FD9-9C27-814E57B32BF2}" destId="{50EF5DDA-2B47-4163-AB38-F6E1DC0668BD}" srcOrd="1" destOrd="0" parTransId="{10B86BD6-FCD6-40A1-BBF8-CD8F15D71E66}" sibTransId="{D0C2C56C-335A-41C9-900D-43244112099C}"/>
    <dgm:cxn modelId="{02101CEA-2E1E-4B45-9665-38C872C4C18F}" type="presOf" srcId="{8D5A0351-CC92-47C3-8841-60EE808A56AE}" destId="{EE7468D5-840B-4457-B539-8EE1EA2B72E8}" srcOrd="0" destOrd="0" presId="urn:microsoft.com/office/officeart/2005/8/layout/vList4"/>
    <dgm:cxn modelId="{65750214-93E4-4021-BEE8-48A39183AEE0}" type="presOf" srcId="{50EF5DDA-2B47-4163-AB38-F6E1DC0668BD}" destId="{96BC40F1-1818-42D9-B53F-EBC5A1E256A0}" srcOrd="1" destOrd="0" presId="urn:microsoft.com/office/officeart/2005/8/layout/vList4"/>
    <dgm:cxn modelId="{B55C2187-2D82-410D-A286-2D5880E330DC}" srcId="{13FCF788-D33A-4FD9-9C27-814E57B32BF2}" destId="{53FB7F64-AA96-4763-8902-BF5E035438C6}" srcOrd="4" destOrd="0" parTransId="{AAD84924-8AC6-4D21-A83C-CD7D7A2E3352}" sibTransId="{03C1EFC8-5235-41B7-BF48-CFE95004F4AE}"/>
    <dgm:cxn modelId="{B3BD1A13-0002-4771-91A2-2591177D14F1}" type="presOf" srcId="{BD0508CD-3940-4C5A-A063-7BB3F9BC957A}" destId="{B4DF1B06-87BF-4157-B6BB-4F48E30CCEEB}" srcOrd="0" destOrd="0" presId="urn:microsoft.com/office/officeart/2005/8/layout/vList4"/>
    <dgm:cxn modelId="{6DE442D0-43A6-40E2-B6B5-906EBB20116F}" type="presOf" srcId="{C9943EED-3158-4843-837E-DF0827B60A51}" destId="{83903816-4DB3-421D-A90C-92BE844C0B0E}" srcOrd="1" destOrd="0" presId="urn:microsoft.com/office/officeart/2005/8/layout/vList4"/>
    <dgm:cxn modelId="{14BA86E7-687B-425B-A865-188DDA09C0D2}" type="presOf" srcId="{C9943EED-3158-4843-837E-DF0827B60A51}" destId="{64C1BABB-985D-4432-9E1C-0509435BA1F1}" srcOrd="0" destOrd="0" presId="urn:microsoft.com/office/officeart/2005/8/layout/vList4"/>
    <dgm:cxn modelId="{5F8FFBCE-A425-41C0-9B5C-75F64CA721A2}" type="presOf" srcId="{BD0508CD-3940-4C5A-A063-7BB3F9BC957A}" destId="{7DBA68B4-DE8A-48A1-A724-BCE3839DE55D}" srcOrd="1" destOrd="0" presId="urn:microsoft.com/office/officeart/2005/8/layout/vList4"/>
    <dgm:cxn modelId="{CA36D5E3-95CD-4E09-82A6-B4D30728B234}" type="presOf" srcId="{8D5A0351-CC92-47C3-8841-60EE808A56AE}" destId="{9B9ECC42-D49E-48D6-A72E-D0DB5E72D6F3}" srcOrd="1" destOrd="0" presId="urn:microsoft.com/office/officeart/2005/8/layout/vList4"/>
    <dgm:cxn modelId="{1943C3BA-63B6-4B81-BEDE-FF82EB4B1F97}" srcId="{13FCF788-D33A-4FD9-9C27-814E57B32BF2}" destId="{C9943EED-3158-4843-837E-DF0827B60A51}" srcOrd="0" destOrd="0" parTransId="{8B69A49B-5AC3-4984-BBB4-4C005B461470}" sibTransId="{CA54722C-C31D-4C29-BEEC-3EBDA36F3577}"/>
    <dgm:cxn modelId="{078B21F8-8E1D-404D-9B0D-B67DEDCC0011}" srcId="{13FCF788-D33A-4FD9-9C27-814E57B32BF2}" destId="{BD0508CD-3940-4C5A-A063-7BB3F9BC957A}" srcOrd="3" destOrd="0" parTransId="{55A321CA-3E82-4891-BF07-713EE1DA58E0}" sibTransId="{E3247418-7316-4FED-9FE7-D71E1FDF566A}"/>
    <dgm:cxn modelId="{6DD6F7F7-72A1-4D43-9E53-9E0B1D21BC26}" type="presOf" srcId="{53FB7F64-AA96-4763-8902-BF5E035438C6}" destId="{8E957744-481C-4678-91B3-AD93FDBFCB94}" srcOrd="1" destOrd="0" presId="urn:microsoft.com/office/officeart/2005/8/layout/vList4"/>
    <dgm:cxn modelId="{BD74D9E4-2850-4DA8-B4E9-25F7217F4606}" type="presParOf" srcId="{BC03120E-E3D6-4427-8035-8D5FEE57D6B3}" destId="{DCDEBF10-CD6E-4326-8070-F691A688D4E6}" srcOrd="0" destOrd="0" presId="urn:microsoft.com/office/officeart/2005/8/layout/vList4"/>
    <dgm:cxn modelId="{C7FFEF4C-77AF-495C-B22D-64E87ED1DDBD}" type="presParOf" srcId="{DCDEBF10-CD6E-4326-8070-F691A688D4E6}" destId="{64C1BABB-985D-4432-9E1C-0509435BA1F1}" srcOrd="0" destOrd="0" presId="urn:microsoft.com/office/officeart/2005/8/layout/vList4"/>
    <dgm:cxn modelId="{B79A87E7-F267-4120-96F6-F97D981FF159}" type="presParOf" srcId="{DCDEBF10-CD6E-4326-8070-F691A688D4E6}" destId="{DE96B1AF-57F4-486B-B51F-96AE908BA303}" srcOrd="1" destOrd="0" presId="urn:microsoft.com/office/officeart/2005/8/layout/vList4"/>
    <dgm:cxn modelId="{55C2345B-4084-4A89-A2E2-E90E36CD74CC}" type="presParOf" srcId="{DCDEBF10-CD6E-4326-8070-F691A688D4E6}" destId="{83903816-4DB3-421D-A90C-92BE844C0B0E}" srcOrd="2" destOrd="0" presId="urn:microsoft.com/office/officeart/2005/8/layout/vList4"/>
    <dgm:cxn modelId="{77D04E21-7684-47FC-9BE7-B26EF359727D}" type="presParOf" srcId="{BC03120E-E3D6-4427-8035-8D5FEE57D6B3}" destId="{9DFC693E-6442-4E66-B5F9-D23B102AAA14}" srcOrd="1" destOrd="0" presId="urn:microsoft.com/office/officeart/2005/8/layout/vList4"/>
    <dgm:cxn modelId="{85DF0E43-6C1A-40E8-8B77-8A13B7D36CB5}" type="presParOf" srcId="{BC03120E-E3D6-4427-8035-8D5FEE57D6B3}" destId="{BDCCA263-5E87-4D3D-BDDC-3CC230E690D8}" srcOrd="2" destOrd="0" presId="urn:microsoft.com/office/officeart/2005/8/layout/vList4"/>
    <dgm:cxn modelId="{2D4F3F34-E91B-4591-9FC5-BEC4F3BF1C23}" type="presParOf" srcId="{BDCCA263-5E87-4D3D-BDDC-3CC230E690D8}" destId="{5C1FDCC6-499F-4EEE-8D63-0D59D59BCF24}" srcOrd="0" destOrd="0" presId="urn:microsoft.com/office/officeart/2005/8/layout/vList4"/>
    <dgm:cxn modelId="{8B4BC3FF-7F14-4E6C-9CC9-CF238F7AD70B}" type="presParOf" srcId="{BDCCA263-5E87-4D3D-BDDC-3CC230E690D8}" destId="{926EEE20-B301-4E91-AA98-ACCC1B072728}" srcOrd="1" destOrd="0" presId="urn:microsoft.com/office/officeart/2005/8/layout/vList4"/>
    <dgm:cxn modelId="{9C3D40D6-E83F-4A99-9789-6D6B5C95697C}" type="presParOf" srcId="{BDCCA263-5E87-4D3D-BDDC-3CC230E690D8}" destId="{96BC40F1-1818-42D9-B53F-EBC5A1E256A0}" srcOrd="2" destOrd="0" presId="urn:microsoft.com/office/officeart/2005/8/layout/vList4"/>
    <dgm:cxn modelId="{9C95BC24-DE9E-4B62-B8BF-712BBF241A2A}" type="presParOf" srcId="{BC03120E-E3D6-4427-8035-8D5FEE57D6B3}" destId="{6C65C0B7-62ED-4971-B9DA-FEEFA09285CB}" srcOrd="3" destOrd="0" presId="urn:microsoft.com/office/officeart/2005/8/layout/vList4"/>
    <dgm:cxn modelId="{116C0872-7EFF-424B-8605-E170484C89D2}" type="presParOf" srcId="{BC03120E-E3D6-4427-8035-8D5FEE57D6B3}" destId="{C86BB626-54E4-4360-9E93-6A9025B1710B}" srcOrd="4" destOrd="0" presId="urn:microsoft.com/office/officeart/2005/8/layout/vList4"/>
    <dgm:cxn modelId="{2E28C6B1-91C8-4389-B85D-454AF626205B}" type="presParOf" srcId="{C86BB626-54E4-4360-9E93-6A9025B1710B}" destId="{EE7468D5-840B-4457-B539-8EE1EA2B72E8}" srcOrd="0" destOrd="0" presId="urn:microsoft.com/office/officeart/2005/8/layout/vList4"/>
    <dgm:cxn modelId="{CFA2F11D-DF29-4553-82FD-98FDA281F025}" type="presParOf" srcId="{C86BB626-54E4-4360-9E93-6A9025B1710B}" destId="{402FD625-A56B-46AC-9808-5EAE97DF63D2}" srcOrd="1" destOrd="0" presId="urn:microsoft.com/office/officeart/2005/8/layout/vList4"/>
    <dgm:cxn modelId="{B657E46F-92BE-43F2-A25A-38DDE40DA1A9}" type="presParOf" srcId="{C86BB626-54E4-4360-9E93-6A9025B1710B}" destId="{9B9ECC42-D49E-48D6-A72E-D0DB5E72D6F3}" srcOrd="2" destOrd="0" presId="urn:microsoft.com/office/officeart/2005/8/layout/vList4"/>
    <dgm:cxn modelId="{4A449252-32BB-4378-99BC-7A466F1CE418}" type="presParOf" srcId="{BC03120E-E3D6-4427-8035-8D5FEE57D6B3}" destId="{8D999C03-9D47-4751-B7B1-31EA77F9D4EE}" srcOrd="5" destOrd="0" presId="urn:microsoft.com/office/officeart/2005/8/layout/vList4"/>
    <dgm:cxn modelId="{D46D423F-00CA-47D4-BF7F-7E5332374F64}" type="presParOf" srcId="{BC03120E-E3D6-4427-8035-8D5FEE57D6B3}" destId="{331701A5-95E8-46BF-845B-90401AC39F87}" srcOrd="6" destOrd="0" presId="urn:microsoft.com/office/officeart/2005/8/layout/vList4"/>
    <dgm:cxn modelId="{56E48970-F97B-447E-A0AA-355C5B36A832}" type="presParOf" srcId="{331701A5-95E8-46BF-845B-90401AC39F87}" destId="{B4DF1B06-87BF-4157-B6BB-4F48E30CCEEB}" srcOrd="0" destOrd="0" presId="urn:microsoft.com/office/officeart/2005/8/layout/vList4"/>
    <dgm:cxn modelId="{0D46C20D-08DF-481F-89F7-40501C2FAC3C}" type="presParOf" srcId="{331701A5-95E8-46BF-845B-90401AC39F87}" destId="{D4233683-C7EE-42B7-A6FB-E99C7C7151DB}" srcOrd="1" destOrd="0" presId="urn:microsoft.com/office/officeart/2005/8/layout/vList4"/>
    <dgm:cxn modelId="{714EFCFA-ED78-43FC-95DF-3D2BB1497DAF}" type="presParOf" srcId="{331701A5-95E8-46BF-845B-90401AC39F87}" destId="{7DBA68B4-DE8A-48A1-A724-BCE3839DE55D}" srcOrd="2" destOrd="0" presId="urn:microsoft.com/office/officeart/2005/8/layout/vList4"/>
    <dgm:cxn modelId="{932F567F-0F18-4E74-8F96-EC15603AD6D7}" type="presParOf" srcId="{BC03120E-E3D6-4427-8035-8D5FEE57D6B3}" destId="{249D5C9A-A5CE-44B1-8EA7-0B13ED3C1300}" srcOrd="7" destOrd="0" presId="urn:microsoft.com/office/officeart/2005/8/layout/vList4"/>
    <dgm:cxn modelId="{2DA3E037-13CC-4E7F-9B82-5C86B8D91B22}" type="presParOf" srcId="{BC03120E-E3D6-4427-8035-8D5FEE57D6B3}" destId="{DFDCD478-C739-4B07-A59B-68B997F418CD}" srcOrd="8" destOrd="0" presId="urn:microsoft.com/office/officeart/2005/8/layout/vList4"/>
    <dgm:cxn modelId="{6DA04A37-9A5F-4942-8B56-2475D888B0D4}" type="presParOf" srcId="{DFDCD478-C739-4B07-A59B-68B997F418CD}" destId="{6D67A9EB-D022-4957-B92D-FE2EEBCEE387}" srcOrd="0" destOrd="0" presId="urn:microsoft.com/office/officeart/2005/8/layout/vList4"/>
    <dgm:cxn modelId="{B3B1E517-3E36-4C7E-8C95-4B904D010DCB}" type="presParOf" srcId="{DFDCD478-C739-4B07-A59B-68B997F418CD}" destId="{71EF42B8-FD49-49F2-BFF4-E1984FE5DC16}" srcOrd="1" destOrd="0" presId="urn:microsoft.com/office/officeart/2005/8/layout/vList4"/>
    <dgm:cxn modelId="{D0697DD1-CB9B-4737-988D-6907A68CE943}" type="presParOf" srcId="{DFDCD478-C739-4B07-A59B-68B997F418CD}" destId="{8E957744-481C-4678-91B3-AD93FDBFCB9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C1BABB-985D-4432-9E1C-0509435BA1F1}">
      <dsp:nvSpPr>
        <dsp:cNvPr id="0" name=""/>
        <dsp:cNvSpPr/>
      </dsp:nvSpPr>
      <dsp:spPr>
        <a:xfrm>
          <a:off x="0" y="0"/>
          <a:ext cx="6096000" cy="7520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noProof="0" dirty="0" smtClean="0"/>
            <a:t>The draft application demonstrates potential for a high macro-regional impact</a:t>
          </a:r>
          <a:endParaRPr lang="en-GB" sz="1500" b="1" kern="1200" noProof="0" dirty="0"/>
        </a:p>
      </dsp:txBody>
      <dsp:txXfrm>
        <a:off x="1294407" y="0"/>
        <a:ext cx="4801592" cy="752078"/>
      </dsp:txXfrm>
    </dsp:sp>
    <dsp:sp modelId="{DE96B1AF-57F4-486B-B51F-96AE908BA303}">
      <dsp:nvSpPr>
        <dsp:cNvPr id="0" name=""/>
        <dsp:cNvSpPr/>
      </dsp:nvSpPr>
      <dsp:spPr>
        <a:xfrm>
          <a:off x="75207" y="75207"/>
          <a:ext cx="1219200" cy="601662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1FDCC6-499F-4EEE-8D63-0D59D59BCF24}">
      <dsp:nvSpPr>
        <dsp:cNvPr id="0" name=""/>
        <dsp:cNvSpPr/>
      </dsp:nvSpPr>
      <dsp:spPr>
        <a:xfrm>
          <a:off x="0" y="827285"/>
          <a:ext cx="6096000" cy="7520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noProof="0" dirty="0" smtClean="0"/>
            <a:t>The draft application contributes to fulfilling the objectives, indicators and targets of the EUSBSR</a:t>
          </a:r>
          <a:endParaRPr lang="en-GB" sz="1500" b="1" kern="1200" noProof="0" dirty="0"/>
        </a:p>
      </dsp:txBody>
      <dsp:txXfrm>
        <a:off x="1294407" y="827285"/>
        <a:ext cx="4801592" cy="752078"/>
      </dsp:txXfrm>
    </dsp:sp>
    <dsp:sp modelId="{926EEE20-B301-4E91-AA98-ACCC1B072728}">
      <dsp:nvSpPr>
        <dsp:cNvPr id="0" name=""/>
        <dsp:cNvSpPr/>
      </dsp:nvSpPr>
      <dsp:spPr>
        <a:xfrm>
          <a:off x="75207" y="902493"/>
          <a:ext cx="1219200" cy="601662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7468D5-840B-4457-B539-8EE1EA2B72E8}">
      <dsp:nvSpPr>
        <dsp:cNvPr id="0" name=""/>
        <dsp:cNvSpPr/>
      </dsp:nvSpPr>
      <dsp:spPr>
        <a:xfrm>
          <a:off x="0" y="1654571"/>
          <a:ext cx="6096000" cy="7520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noProof="0" dirty="0" smtClean="0"/>
            <a:t>The draft application is related to the implementation of one or more actions of the policy area/horizontal action concerned</a:t>
          </a:r>
          <a:endParaRPr lang="en-GB" sz="1500" b="1" kern="1200" noProof="0" dirty="0"/>
        </a:p>
      </dsp:txBody>
      <dsp:txXfrm>
        <a:off x="1294407" y="1654571"/>
        <a:ext cx="4801592" cy="752078"/>
      </dsp:txXfrm>
    </dsp:sp>
    <dsp:sp modelId="{402FD625-A56B-46AC-9808-5EAE97DF63D2}">
      <dsp:nvSpPr>
        <dsp:cNvPr id="0" name=""/>
        <dsp:cNvSpPr/>
      </dsp:nvSpPr>
      <dsp:spPr>
        <a:xfrm>
          <a:off x="75207" y="1729779"/>
          <a:ext cx="1219200" cy="601662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DF1B06-87BF-4157-B6BB-4F48E30CCEEB}">
      <dsp:nvSpPr>
        <dsp:cNvPr id="0" name=""/>
        <dsp:cNvSpPr/>
      </dsp:nvSpPr>
      <dsp:spPr>
        <a:xfrm>
          <a:off x="0" y="2481857"/>
          <a:ext cx="6096000" cy="7520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noProof="0" dirty="0" smtClean="0"/>
            <a:t>The draft application has a clear transnational dimension</a:t>
          </a:r>
          <a:endParaRPr lang="en-GB" sz="1500" b="1" kern="1200" noProof="0" dirty="0"/>
        </a:p>
      </dsp:txBody>
      <dsp:txXfrm>
        <a:off x="1294407" y="2481857"/>
        <a:ext cx="4801592" cy="752078"/>
      </dsp:txXfrm>
    </dsp:sp>
    <dsp:sp modelId="{D4233683-C7EE-42B7-A6FB-E99C7C7151DB}">
      <dsp:nvSpPr>
        <dsp:cNvPr id="0" name=""/>
        <dsp:cNvSpPr/>
      </dsp:nvSpPr>
      <dsp:spPr>
        <a:xfrm>
          <a:off x="75207" y="2557065"/>
          <a:ext cx="1219200" cy="601662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67A9EB-D022-4957-B92D-FE2EEBCEE387}">
      <dsp:nvSpPr>
        <dsp:cNvPr id="0" name=""/>
        <dsp:cNvSpPr/>
      </dsp:nvSpPr>
      <dsp:spPr>
        <a:xfrm>
          <a:off x="0" y="3309143"/>
          <a:ext cx="6096000" cy="7520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noProof="0" smtClean="0"/>
            <a:t>The draft application demonstrates added value to already implemented activities/initiatives in the region</a:t>
          </a:r>
          <a:endParaRPr lang="en-GB" sz="1500" b="1" kern="1200" noProof="0" dirty="0"/>
        </a:p>
      </dsp:txBody>
      <dsp:txXfrm>
        <a:off x="1294407" y="3309143"/>
        <a:ext cx="4801592" cy="752078"/>
      </dsp:txXfrm>
    </dsp:sp>
    <dsp:sp modelId="{71EF42B8-FD49-49F2-BFF4-E1984FE5DC16}">
      <dsp:nvSpPr>
        <dsp:cNvPr id="0" name=""/>
        <dsp:cNvSpPr/>
      </dsp:nvSpPr>
      <dsp:spPr>
        <a:xfrm>
          <a:off x="75207" y="3384351"/>
          <a:ext cx="1219200" cy="601662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7499E-BAF1-49DA-B1E7-D88DB07BD918}" type="datetimeFigureOut">
              <a:rPr lang="de-DE" smtClean="0"/>
              <a:t>15.04.2016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56B70-9638-4786-BC85-79D96D7E70F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1392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62218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solidFill>
                  <a:schemeClr val="accent4"/>
                </a:solidFill>
              </a:rPr>
              <a:t>Low quality output / failure (non-delivery = lump-sum cut)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 smtClean="0">
              <a:solidFill>
                <a:schemeClr val="accent4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12327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- Content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draft</a:t>
            </a:r>
            <a:r>
              <a:rPr lang="de-DE" dirty="0" smtClean="0"/>
              <a:t> </a:t>
            </a:r>
            <a:r>
              <a:rPr lang="de-DE" dirty="0" err="1" smtClean="0"/>
              <a:t>application</a:t>
            </a:r>
            <a:r>
              <a:rPr lang="de-DE" dirty="0" smtClean="0"/>
              <a:t> (</a:t>
            </a:r>
            <a:r>
              <a:rPr lang="de-DE" dirty="0" err="1" smtClean="0"/>
              <a:t>focus</a:t>
            </a:r>
            <a:r>
              <a:rPr lang="de-DE" dirty="0" smtClean="0"/>
              <a:t> on </a:t>
            </a:r>
            <a:r>
              <a:rPr lang="de-DE" dirty="0" err="1" smtClean="0"/>
              <a:t>relevance</a:t>
            </a:r>
            <a:r>
              <a:rPr lang="de-DE" dirty="0" smtClean="0"/>
              <a:t> + </a:t>
            </a:r>
            <a:r>
              <a:rPr lang="de-DE" dirty="0" err="1" smtClean="0"/>
              <a:t>justification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for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seed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money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no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seed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money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project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work</a:t>
            </a:r>
            <a:r>
              <a:rPr lang="de-DE" baseline="0" dirty="0" smtClean="0"/>
              <a:t> plan)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6950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- More </a:t>
            </a:r>
            <a:r>
              <a:rPr lang="de-DE" dirty="0" err="1" smtClean="0"/>
              <a:t>criteria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can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defined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1699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556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55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6221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6221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Guiding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questions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1951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4 cut-off dates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~100 applicants received feedback/consultation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140 applications received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One project could not be contracted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97 projects in total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Aims of the Facility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to support emerge of new partnerships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to support the development of potential flagship projects implementing the EUSBSR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Facility´s project funds account for EUR 3.8 million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December 2012 conclusion of Grant Agreement (EUR  1.1 million project funds) 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first amendment in December 2013 added EUR 1.8 million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second amendment in July 2015 added EUR 0.9 million </a:t>
            </a:r>
          </a:p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06417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- Projects </a:t>
            </a:r>
            <a:r>
              <a:rPr lang="de-DE" dirty="0" err="1" smtClean="0"/>
              <a:t>should</a:t>
            </a:r>
            <a:r>
              <a:rPr lang="de-DE" dirty="0" smtClean="0"/>
              <a:t> not </a:t>
            </a:r>
            <a:r>
              <a:rPr lang="de-DE" dirty="0" err="1" smtClean="0"/>
              <a:t>focus</a:t>
            </a:r>
            <a:r>
              <a:rPr lang="de-DE" dirty="0" smtClean="0"/>
              <a:t> on Interreg Baltic </a:t>
            </a:r>
            <a:r>
              <a:rPr lang="de-DE" dirty="0" err="1" smtClean="0"/>
              <a:t>Sea</a:t>
            </a:r>
            <a:r>
              <a:rPr lang="de-DE" dirty="0" smtClean="0"/>
              <a:t> Region </a:t>
            </a:r>
            <a:r>
              <a:rPr lang="de-DE" dirty="0" err="1" smtClean="0"/>
              <a:t>funding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0880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EnviSuM</a:t>
            </a:r>
            <a:endParaRPr lang="de-DE" dirty="0" smtClean="0"/>
          </a:p>
          <a:p>
            <a:r>
              <a:rPr lang="de-DE" dirty="0" smtClean="0"/>
              <a:t>SMILE</a:t>
            </a:r>
          </a:p>
          <a:p>
            <a:r>
              <a:rPr lang="de-DE" dirty="0" smtClean="0"/>
              <a:t>IRIS</a:t>
            </a:r>
          </a:p>
          <a:p>
            <a:r>
              <a:rPr lang="de-DE" dirty="0" smtClean="0"/>
              <a:t>Green </a:t>
            </a:r>
            <a:r>
              <a:rPr lang="de-DE" dirty="0" err="1" smtClean="0"/>
              <a:t>InfraPort</a:t>
            </a:r>
            <a:endParaRPr lang="de-DE" dirty="0" smtClean="0"/>
          </a:p>
          <a:p>
            <a:r>
              <a:rPr lang="de-DE" dirty="0" smtClean="0"/>
              <a:t>W2E in Cruise </a:t>
            </a:r>
            <a:r>
              <a:rPr lang="de-DE" dirty="0" err="1" smtClean="0"/>
              <a:t>Shipping</a:t>
            </a:r>
            <a:endParaRPr lang="de-DE" dirty="0" smtClean="0"/>
          </a:p>
          <a:p>
            <a:r>
              <a:rPr lang="de-DE" dirty="0" err="1" smtClean="0"/>
              <a:t>the</a:t>
            </a:r>
            <a:r>
              <a:rPr lang="de-DE" dirty="0" smtClean="0"/>
              <a:t> last 2 </a:t>
            </a:r>
            <a:r>
              <a:rPr lang="de-DE" dirty="0" err="1" smtClean="0"/>
              <a:t>are</a:t>
            </a:r>
            <a:r>
              <a:rPr lang="de-DE" dirty="0" smtClean="0"/>
              <a:t> just </a:t>
            </a:r>
            <a:r>
              <a:rPr lang="de-DE" dirty="0" err="1" smtClean="0"/>
              <a:t>approved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8166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- Projects </a:t>
            </a:r>
            <a:r>
              <a:rPr lang="de-DE" dirty="0" err="1" smtClean="0"/>
              <a:t>should</a:t>
            </a:r>
            <a:r>
              <a:rPr lang="de-DE" dirty="0" smtClean="0"/>
              <a:t> not </a:t>
            </a:r>
            <a:r>
              <a:rPr lang="de-DE" dirty="0" err="1" smtClean="0"/>
              <a:t>focus</a:t>
            </a:r>
            <a:r>
              <a:rPr lang="de-DE" dirty="0" smtClean="0"/>
              <a:t> on Interreg Baltic </a:t>
            </a:r>
            <a:r>
              <a:rPr lang="de-DE" dirty="0" err="1" smtClean="0"/>
              <a:t>Sea</a:t>
            </a:r>
            <a:r>
              <a:rPr lang="de-DE" dirty="0" smtClean="0"/>
              <a:t> Region </a:t>
            </a:r>
            <a:r>
              <a:rPr lang="de-DE" dirty="0" err="1" smtClean="0"/>
              <a:t>funding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0880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solidFill>
                  <a:schemeClr val="accent4"/>
                </a:solidFill>
              </a:rPr>
              <a:t>No Private for profit partners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1200" dirty="0" smtClean="0"/>
              <a:t>Max. duration 12 months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1200" dirty="0" smtClean="0"/>
              <a:t>85 % co-financing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1200" dirty="0" smtClean="0"/>
              <a:t>Min. 3 PP from 3 different countries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56B70-9638-4786-BC85-79D96D7E70FE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1232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stegmann\Desktop\BSR PPT\bsrp_0011_ppt_bg_start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2"/>
            <a:ext cx="9154672" cy="686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755650" y="1844824"/>
            <a:ext cx="7848798" cy="2880320"/>
          </a:xfrm>
        </p:spPr>
        <p:txBody>
          <a:bodyPr/>
          <a:lstStyle>
            <a:lvl1pPr marL="0" indent="0" algn="l">
              <a:lnSpc>
                <a:spcPct val="100000"/>
              </a:lnSpc>
              <a:defRPr sz="4200" b="1" baseline="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Title </a:t>
            </a:r>
            <a:r>
              <a:rPr lang="de-DE" err="1" smtClean="0"/>
              <a:t>of</a:t>
            </a:r>
            <a:r>
              <a:rPr lang="de-DE" smtClean="0"/>
              <a:t> presentation title of presentation cont. title of presentation cont. </a:t>
            </a:r>
            <a:endParaRPr lang="de-DE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0"/>
          </p:nvPr>
        </p:nvSpPr>
        <p:spPr>
          <a:xfrm>
            <a:off x="755649" y="5589588"/>
            <a:ext cx="7777163" cy="86374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0896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stegmann\Desktop\BSR PPT\bsrp_0011_ppt_bg_start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2"/>
            <a:ext cx="9154672" cy="686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755650" y="1844824"/>
            <a:ext cx="7848798" cy="2880320"/>
          </a:xfrm>
        </p:spPr>
        <p:txBody>
          <a:bodyPr/>
          <a:lstStyle>
            <a:lvl1pPr marL="0" indent="0" algn="l">
              <a:lnSpc>
                <a:spcPct val="100000"/>
              </a:lnSpc>
              <a:defRPr sz="4200" b="1" baseline="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Title </a:t>
            </a:r>
            <a:r>
              <a:rPr lang="de-DE" err="1" smtClean="0"/>
              <a:t>of</a:t>
            </a:r>
            <a:r>
              <a:rPr lang="de-DE" smtClean="0"/>
              <a:t> presentation title of presentation cont. title of presentation cont. </a:t>
            </a:r>
            <a:endParaRPr lang="de-DE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0"/>
          </p:nvPr>
        </p:nvSpPr>
        <p:spPr>
          <a:xfrm>
            <a:off x="755649" y="5589588"/>
            <a:ext cx="7777163" cy="86374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8038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stegmann\Desktop\BSR PPT\bsrp_0012_ppt_bg_content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1"/>
          <a:stretch/>
        </p:blipFill>
        <p:spPr bwMode="auto">
          <a:xfrm>
            <a:off x="0" y="1484850"/>
            <a:ext cx="9144000" cy="537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Slide headline for text only</a:t>
            </a:r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480720" cy="509141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6th SC Meeting PAC Ship, Copenhagen | 14-15 April 2016</a:t>
            </a:r>
            <a:endParaRPr lang="en-US" dirty="0" smtClean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800"/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83568" y="1628551"/>
            <a:ext cx="7849245" cy="417671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de-DE" dirty="0" err="1" smtClean="0"/>
              <a:t>Lorem</a:t>
            </a:r>
            <a:r>
              <a:rPr lang="de-DE" dirty="0" smtClean="0"/>
              <a:t> </a:t>
            </a:r>
            <a:r>
              <a:rPr lang="de-DE" dirty="0" err="1" smtClean="0"/>
              <a:t>ipsum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9674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and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stegmann\Desktop\BSR PPT\bsrp_0012_ppt_bg_content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1"/>
          <a:stretch/>
        </p:blipFill>
        <p:spPr bwMode="auto">
          <a:xfrm>
            <a:off x="0" y="1484850"/>
            <a:ext cx="9144000" cy="537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Slide headline for bullet points with image</a:t>
            </a:r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480820" cy="509141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6th SC Meeting PAC Ship, Copenhagen | 14-15 April 2016</a:t>
            </a:r>
            <a:endParaRPr lang="en-US" dirty="0" smtClean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800"/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5148064" y="1628774"/>
            <a:ext cx="3392764" cy="3888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84213" y="1628775"/>
            <a:ext cx="3887787" cy="3887788"/>
          </a:xfrm>
        </p:spPr>
        <p:txBody>
          <a:bodyPr/>
          <a:lstStyle>
            <a:lvl2pPr marL="360363" indent="-184150">
              <a:buFont typeface="Arial" panose="020B0604020202020204" pitchFamily="34" charset="0"/>
              <a:buChar char="•"/>
              <a:defRPr/>
            </a:lvl2pPr>
            <a:lvl3pPr marL="628650" indent="-268288">
              <a:buClr>
                <a:srgbClr val="00507F"/>
              </a:buClr>
              <a:buFont typeface="Calibri" panose="020F0502020204030204" pitchFamily="34" charset="0"/>
              <a:buChar char="–"/>
              <a:defRPr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39938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out text plus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stegmann\Desktop\BSR PPT\bsrp_0012_ppt_bg_content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21"/>
          <a:stretch/>
        </p:blipFill>
        <p:spPr bwMode="auto">
          <a:xfrm>
            <a:off x="0" y="5871882"/>
            <a:ext cx="9144000" cy="986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Bildplatzhalter 2"/>
          <p:cNvSpPr>
            <a:spLocks noGrp="1"/>
          </p:cNvSpPr>
          <p:nvPr>
            <p:ph type="pic" idx="1" hasCustomPrompt="1"/>
          </p:nvPr>
        </p:nvSpPr>
        <p:spPr>
          <a:xfrm>
            <a:off x="1763688" y="1772816"/>
            <a:ext cx="6048672" cy="388897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full size picture</a:t>
            </a:r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480820" cy="509141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6th SC Meeting PAC Ship, Copenhagen | 14-15 April 2016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800"/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Titel 7"/>
          <p:cNvSpPr txBox="1">
            <a:spLocks/>
          </p:cNvSpPr>
          <p:nvPr userDrawn="1"/>
        </p:nvSpPr>
        <p:spPr>
          <a:xfrm>
            <a:off x="683568" y="341784"/>
            <a:ext cx="78592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 baseline="0">
                <a:solidFill>
                  <a:srgbClr val="00507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e-DE" dirty="0"/>
          </a:p>
        </p:txBody>
      </p:sp>
      <p:sp>
        <p:nvSpPr>
          <p:cNvPr id="11" name="Titel 7"/>
          <p:cNvSpPr>
            <a:spLocks noGrp="1"/>
          </p:cNvSpPr>
          <p:nvPr>
            <p:ph type="title" hasCustomPrompt="1"/>
          </p:nvPr>
        </p:nvSpPr>
        <p:spPr>
          <a:xfrm>
            <a:off x="683568" y="334164"/>
            <a:ext cx="7859216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Slide headline for image only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4690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egmann\Desktop\BSR PPT\bsrp_0013_ppt_top_im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Bildplatzhalter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6237288"/>
          </a:xfrm>
          <a:custGeom>
            <a:avLst/>
            <a:gdLst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0 w 9144000"/>
              <a:gd name="connsiteY3" fmla="*/ 6237288 h 6237288"/>
              <a:gd name="connsiteX4" fmla="*/ 0 w 9144000"/>
              <a:gd name="connsiteY4" fmla="*/ 0 h 6237288"/>
              <a:gd name="connsiteX0" fmla="*/ 0 w 9144000"/>
              <a:gd name="connsiteY0" fmla="*/ 0 h 6237289"/>
              <a:gd name="connsiteX1" fmla="*/ 9144000 w 9144000"/>
              <a:gd name="connsiteY1" fmla="*/ 0 h 6237289"/>
              <a:gd name="connsiteX2" fmla="*/ 9144000 w 9144000"/>
              <a:gd name="connsiteY2" fmla="*/ 6237288 h 6237289"/>
              <a:gd name="connsiteX3" fmla="*/ 4557370 w 9144000"/>
              <a:gd name="connsiteY3" fmla="*/ 5874106 h 6237289"/>
              <a:gd name="connsiteX4" fmla="*/ 0 w 9144000"/>
              <a:gd name="connsiteY4" fmla="*/ 6237288 h 6237289"/>
              <a:gd name="connsiteX5" fmla="*/ 0 w 9144000"/>
              <a:gd name="connsiteY5" fmla="*/ 0 h 6237289"/>
              <a:gd name="connsiteX0" fmla="*/ 0 w 9144000"/>
              <a:gd name="connsiteY0" fmla="*/ 0 h 6237293"/>
              <a:gd name="connsiteX1" fmla="*/ 9144000 w 9144000"/>
              <a:gd name="connsiteY1" fmla="*/ 0 h 6237293"/>
              <a:gd name="connsiteX2" fmla="*/ 9144000 w 9144000"/>
              <a:gd name="connsiteY2" fmla="*/ 6237288 h 6237293"/>
              <a:gd name="connsiteX3" fmla="*/ 4557370 w 9144000"/>
              <a:gd name="connsiteY3" fmla="*/ 5874106 h 6237293"/>
              <a:gd name="connsiteX4" fmla="*/ 0 w 9144000"/>
              <a:gd name="connsiteY4" fmla="*/ 6237288 h 6237293"/>
              <a:gd name="connsiteX5" fmla="*/ 0 w 9144000"/>
              <a:gd name="connsiteY5" fmla="*/ 0 h 6237293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57370 w 9144000"/>
              <a:gd name="connsiteY3" fmla="*/ 5874106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57370 w 9144000"/>
              <a:gd name="connsiteY3" fmla="*/ 5874106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15892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6237288">
                <a:moveTo>
                  <a:pt x="0" y="0"/>
                </a:moveTo>
                <a:lnTo>
                  <a:pt x="9144000" y="0"/>
                </a:lnTo>
                <a:lnTo>
                  <a:pt x="9144000" y="6237288"/>
                </a:lnTo>
                <a:cubicBezTo>
                  <a:pt x="7383477" y="6004060"/>
                  <a:pt x="7224979" y="5968345"/>
                  <a:pt x="4601262" y="5881422"/>
                </a:cubicBezTo>
                <a:cubicBezTo>
                  <a:pt x="2787092" y="5873247"/>
                  <a:pt x="1338683" y="6055266"/>
                  <a:pt x="0" y="6237288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z="1800"/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8" name="Textplatzhalt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827584" y="6237312"/>
            <a:ext cx="6336804" cy="360362"/>
          </a:xfrm>
        </p:spPr>
        <p:txBody>
          <a:bodyPr>
            <a:noAutofit/>
          </a:bodyPr>
          <a:lstStyle>
            <a:lvl1pPr>
              <a:defRPr sz="1800" baseline="0">
                <a:solidFill>
                  <a:srgbClr val="535353"/>
                </a:solidFill>
              </a:defRPr>
            </a:lvl1pPr>
          </a:lstStyle>
          <a:p>
            <a:pPr lvl="0"/>
            <a:r>
              <a:rPr lang="de-DE" smtClean="0"/>
              <a:t>image caption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9806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stegmann\Desktop\BSR PPT\bsrp_0012_ppt_bg_content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74"/>
          <a:stretch/>
        </p:blipFill>
        <p:spPr bwMode="auto">
          <a:xfrm>
            <a:off x="0" y="1493240"/>
            <a:ext cx="9144000" cy="536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ußzeilenplatzhalter 7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480820" cy="509141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6th SC Meeting PAC Ship, Copenhagen | 14-15 April 2016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800"/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683568" y="341784"/>
            <a:ext cx="78592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de-DE" smtClean="0"/>
              <a:t>Slide headline for blank slide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6300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tegmann\Desktop\BSR PPT\bsrp_0012_ppt_bg_content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31"/>
          <a:stretch/>
        </p:blipFill>
        <p:spPr bwMode="auto">
          <a:xfrm>
            <a:off x="0" y="1627464"/>
            <a:ext cx="9144000" cy="523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480820" cy="509141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6th SC Meeting PAC Ship, Copenhagen | 14-15 April 2016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800"/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1996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-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tegmann\Desktop\BSR PPT\bsrp_0014_ppt_bg_final_offici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/>
          <p:cNvSpPr>
            <a:spLocks noGrp="1"/>
          </p:cNvSpPr>
          <p:nvPr>
            <p:ph type="ctrTitle" hasCustomPrompt="1"/>
          </p:nvPr>
        </p:nvSpPr>
        <p:spPr>
          <a:xfrm>
            <a:off x="755650" y="1268760"/>
            <a:ext cx="7848798" cy="1296144"/>
          </a:xfr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defRPr sz="3200" b="1" baseline="0">
                <a:solidFill>
                  <a:srgbClr val="00507F"/>
                </a:solidFill>
              </a:defRPr>
            </a:lvl1pPr>
          </a:lstStyle>
          <a:p>
            <a:r>
              <a:rPr lang="de-DE" dirty="0" smtClean="0"/>
              <a:t>Title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institutional</a:t>
            </a:r>
            <a:r>
              <a:rPr lang="de-DE" dirty="0" smtClean="0"/>
              <a:t> </a:t>
            </a:r>
            <a:r>
              <a:rPr lang="de-DE" dirty="0" err="1" smtClean="0"/>
              <a:t>capacity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macro</a:t>
            </a:r>
            <a:r>
              <a:rPr lang="de-DE" dirty="0" smtClean="0"/>
              <a:t>-regional </a:t>
            </a:r>
            <a:r>
              <a:rPr lang="de-DE" dirty="0" err="1" smtClean="0"/>
              <a:t>cooperation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2267744" y="3068960"/>
            <a:ext cx="6336507" cy="2520504"/>
          </a:xfrm>
        </p:spPr>
        <p:txBody>
          <a:bodyPr>
            <a:noAutofit/>
          </a:bodyPr>
          <a:lstStyle>
            <a:lvl1pPr algn="r">
              <a:lnSpc>
                <a:spcPct val="120000"/>
              </a:lnSpc>
              <a:spcBef>
                <a:spcPts val="0"/>
              </a:spcBef>
              <a:defRPr sz="2200" baseline="0">
                <a:solidFill>
                  <a:srgbClr val="2CAAE1"/>
                </a:solidFill>
              </a:defRPr>
            </a:lvl1pPr>
          </a:lstStyle>
          <a:p>
            <a:pPr lvl="0"/>
            <a:r>
              <a:rPr lang="de-DE" dirty="0" smtClean="0"/>
              <a:t>Title </a:t>
            </a:r>
            <a:r>
              <a:rPr lang="de-DE" err="1" smtClean="0"/>
              <a:t>Full</a:t>
            </a:r>
            <a:r>
              <a:rPr lang="de-DE" smtClean="0"/>
              <a:t> name</a:t>
            </a:r>
          </a:p>
          <a:p>
            <a:pPr lvl="0"/>
            <a:r>
              <a:rPr lang="de-DE" smtClean="0"/>
              <a:t>Managing Authority/ Joint Secretariat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Position</a:t>
            </a:r>
            <a:br>
              <a:rPr lang="de-DE" dirty="0" smtClean="0"/>
            </a:br>
            <a:r>
              <a:rPr lang="de-DE" dirty="0" smtClean="0"/>
              <a:t>Phone +49/381 45 484 52xx</a:t>
            </a:r>
            <a:br>
              <a:rPr lang="de-DE" dirty="0" smtClean="0"/>
            </a:br>
            <a:r>
              <a:rPr lang="de-DE" dirty="0" err="1" smtClean="0"/>
              <a:t>e-mail</a:t>
            </a:r>
            <a:r>
              <a:rPr lang="de-DE" dirty="0" smtClean="0"/>
              <a:t>: full.name@interreg.baltic.eu</a:t>
            </a:r>
            <a:br>
              <a:rPr lang="de-DE" dirty="0" smtClean="0"/>
            </a:br>
            <a:r>
              <a:rPr lang="de-DE" dirty="0" smtClean="0"/>
              <a:t>www.interreg-baltic.eu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06471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e slide with imag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6237288"/>
          </a:xfrm>
          <a:custGeom>
            <a:avLst/>
            <a:gdLst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0 w 9144000"/>
              <a:gd name="connsiteY3" fmla="*/ 6237288 h 6237288"/>
              <a:gd name="connsiteX4" fmla="*/ 0 w 9144000"/>
              <a:gd name="connsiteY4" fmla="*/ 0 h 6237288"/>
              <a:gd name="connsiteX0" fmla="*/ 0 w 9144000"/>
              <a:gd name="connsiteY0" fmla="*/ 0 h 6237289"/>
              <a:gd name="connsiteX1" fmla="*/ 9144000 w 9144000"/>
              <a:gd name="connsiteY1" fmla="*/ 0 h 6237289"/>
              <a:gd name="connsiteX2" fmla="*/ 9144000 w 9144000"/>
              <a:gd name="connsiteY2" fmla="*/ 6237288 h 6237289"/>
              <a:gd name="connsiteX3" fmla="*/ 4557370 w 9144000"/>
              <a:gd name="connsiteY3" fmla="*/ 5874106 h 6237289"/>
              <a:gd name="connsiteX4" fmla="*/ 0 w 9144000"/>
              <a:gd name="connsiteY4" fmla="*/ 6237288 h 6237289"/>
              <a:gd name="connsiteX5" fmla="*/ 0 w 9144000"/>
              <a:gd name="connsiteY5" fmla="*/ 0 h 6237289"/>
              <a:gd name="connsiteX0" fmla="*/ 0 w 9144000"/>
              <a:gd name="connsiteY0" fmla="*/ 0 h 6237293"/>
              <a:gd name="connsiteX1" fmla="*/ 9144000 w 9144000"/>
              <a:gd name="connsiteY1" fmla="*/ 0 h 6237293"/>
              <a:gd name="connsiteX2" fmla="*/ 9144000 w 9144000"/>
              <a:gd name="connsiteY2" fmla="*/ 6237288 h 6237293"/>
              <a:gd name="connsiteX3" fmla="*/ 4557370 w 9144000"/>
              <a:gd name="connsiteY3" fmla="*/ 5874106 h 6237293"/>
              <a:gd name="connsiteX4" fmla="*/ 0 w 9144000"/>
              <a:gd name="connsiteY4" fmla="*/ 6237288 h 6237293"/>
              <a:gd name="connsiteX5" fmla="*/ 0 w 9144000"/>
              <a:gd name="connsiteY5" fmla="*/ 0 h 6237293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57370 w 9144000"/>
              <a:gd name="connsiteY3" fmla="*/ 5874106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57370 w 9144000"/>
              <a:gd name="connsiteY3" fmla="*/ 5874106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15892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6237288">
                <a:moveTo>
                  <a:pt x="0" y="0"/>
                </a:moveTo>
                <a:lnTo>
                  <a:pt x="9144000" y="0"/>
                </a:lnTo>
                <a:lnTo>
                  <a:pt x="9144000" y="6237288"/>
                </a:lnTo>
                <a:cubicBezTo>
                  <a:pt x="7383477" y="6004060"/>
                  <a:pt x="7224979" y="5968345"/>
                  <a:pt x="4601262" y="5881422"/>
                </a:cubicBezTo>
                <a:cubicBezTo>
                  <a:pt x="2787092" y="5873247"/>
                  <a:pt x="1338683" y="6055266"/>
                  <a:pt x="0" y="6237288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/>
          <p:cNvSpPr>
            <a:spLocks noGrp="1"/>
          </p:cNvSpPr>
          <p:nvPr>
            <p:ph type="ctrTitle" hasCustomPrompt="1"/>
          </p:nvPr>
        </p:nvSpPr>
        <p:spPr>
          <a:xfrm>
            <a:off x="755650" y="1268760"/>
            <a:ext cx="7848798" cy="1296144"/>
          </a:xfr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defRPr sz="3200" b="1" baseline="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Title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institutional</a:t>
            </a:r>
            <a:r>
              <a:rPr lang="de-DE" dirty="0" smtClean="0"/>
              <a:t> </a:t>
            </a:r>
            <a:r>
              <a:rPr lang="de-DE" dirty="0" err="1" smtClean="0"/>
              <a:t>capacity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macro</a:t>
            </a:r>
            <a:r>
              <a:rPr lang="de-DE" dirty="0" smtClean="0"/>
              <a:t>-regional </a:t>
            </a:r>
            <a:r>
              <a:rPr lang="de-DE" dirty="0" err="1" smtClean="0"/>
              <a:t>cooperation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2483768" y="2996953"/>
            <a:ext cx="6120483" cy="2592512"/>
          </a:xfrm>
        </p:spPr>
        <p:txBody>
          <a:bodyPr>
            <a:noAutofit/>
          </a:bodyPr>
          <a:lstStyle>
            <a:lvl1pPr algn="r">
              <a:lnSpc>
                <a:spcPct val="120000"/>
              </a:lnSpc>
              <a:spcBef>
                <a:spcPts val="0"/>
              </a:spcBef>
              <a:defRPr sz="2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IE" smtClean="0"/>
              <a:t>Title Full name</a:t>
            </a:r>
          </a:p>
          <a:p>
            <a:pPr lvl="0"/>
            <a:r>
              <a:rPr lang="en-IE" smtClean="0"/>
              <a:t>Managing Authority/ Joint Secretariat</a:t>
            </a:r>
            <a:br>
              <a:rPr lang="en-IE" smtClean="0"/>
            </a:br>
            <a:r>
              <a:rPr lang="en-IE" smtClean="0"/>
              <a:t>Position</a:t>
            </a:r>
            <a:br>
              <a:rPr lang="en-IE" smtClean="0"/>
            </a:br>
            <a:r>
              <a:rPr lang="en-IE" smtClean="0"/>
              <a:t>Phone +49/381 45 484 52xx</a:t>
            </a:r>
            <a:br>
              <a:rPr lang="en-IE" smtClean="0"/>
            </a:br>
            <a:r>
              <a:rPr lang="en-IE" smtClean="0"/>
              <a:t>e-mail: full.name@interreg.baltic.eu</a:t>
            </a:r>
            <a:br>
              <a:rPr lang="en-IE" smtClean="0"/>
            </a:br>
            <a:r>
              <a:rPr lang="en-IE" smtClean="0"/>
              <a:t>www.interreg-baltic.eu</a:t>
            </a:r>
            <a:endParaRPr lang="en-IE" dirty="0" smtClean="0"/>
          </a:p>
        </p:txBody>
      </p:sp>
    </p:spTree>
    <p:extLst>
      <p:ext uri="{BB962C8B-B14F-4D97-AF65-F5344CB8AC3E}">
        <p14:creationId xmlns:p14="http://schemas.microsoft.com/office/powerpoint/2010/main" val="41708147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stegmann\Desktop\BSR PPT\bsrp_0012_ppt_bg_content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1"/>
          <a:stretch/>
        </p:blipFill>
        <p:spPr bwMode="auto">
          <a:xfrm>
            <a:off x="0" y="1484850"/>
            <a:ext cx="9144000" cy="537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Slide headline for text only</a:t>
            </a:r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480720" cy="509141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6th SC Meeting PAC Ship, Copenhagen | 14-15 April 2016</a:t>
            </a:r>
            <a:endParaRPr lang="en-US" dirty="0" smtClean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800"/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683568" y="1628551"/>
            <a:ext cx="7849245" cy="417671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de-DE" dirty="0" err="1" smtClean="0"/>
              <a:t>Lorem</a:t>
            </a:r>
            <a:r>
              <a:rPr lang="de-DE" dirty="0" smtClean="0"/>
              <a:t> </a:t>
            </a:r>
            <a:r>
              <a:rPr lang="de-DE" dirty="0" err="1" smtClean="0"/>
              <a:t>ipsum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7068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and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stegmann\Desktop\BSR PPT\bsrp_0012_ppt_bg_content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1"/>
          <a:stretch/>
        </p:blipFill>
        <p:spPr bwMode="auto">
          <a:xfrm>
            <a:off x="0" y="1484850"/>
            <a:ext cx="9144000" cy="537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Slide headline for bullet points with image</a:t>
            </a:r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480820" cy="509141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6th SC Meeting PAC Ship, Copenhagen | 14-15 April 2016</a:t>
            </a:r>
            <a:endParaRPr lang="en-US" dirty="0" smtClean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800"/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5148064" y="1628774"/>
            <a:ext cx="3392764" cy="3888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84213" y="1628775"/>
            <a:ext cx="3887787" cy="3887788"/>
          </a:xfrm>
        </p:spPr>
        <p:txBody>
          <a:bodyPr/>
          <a:lstStyle>
            <a:lvl2pPr marL="360363" indent="-184150">
              <a:buFont typeface="Arial" panose="020B0604020202020204" pitchFamily="34" charset="0"/>
              <a:buChar char="•"/>
              <a:defRPr/>
            </a:lvl2pPr>
            <a:lvl3pPr marL="628650" indent="-268288">
              <a:buClr>
                <a:srgbClr val="00507F"/>
              </a:buClr>
              <a:buFont typeface="Calibri" panose="020F0502020204030204" pitchFamily="34" charset="0"/>
              <a:buChar char="–"/>
              <a:defRPr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75600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out text plus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stegmann\Desktop\BSR PPT\bsrp_0012_ppt_bg_content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21"/>
          <a:stretch/>
        </p:blipFill>
        <p:spPr bwMode="auto">
          <a:xfrm>
            <a:off x="0" y="5871882"/>
            <a:ext cx="9144000" cy="986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Bildplatzhalter 2"/>
          <p:cNvSpPr>
            <a:spLocks noGrp="1"/>
          </p:cNvSpPr>
          <p:nvPr>
            <p:ph type="pic" idx="1" hasCustomPrompt="1"/>
          </p:nvPr>
        </p:nvSpPr>
        <p:spPr>
          <a:xfrm>
            <a:off x="1763688" y="1772816"/>
            <a:ext cx="6048672" cy="388897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full size picture</a:t>
            </a:r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480820" cy="509141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6th SC Meeting PAC Ship, Copenhagen | 14-15 April 2016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800"/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Titel 7"/>
          <p:cNvSpPr txBox="1">
            <a:spLocks/>
          </p:cNvSpPr>
          <p:nvPr userDrawn="1"/>
        </p:nvSpPr>
        <p:spPr>
          <a:xfrm>
            <a:off x="683568" y="341784"/>
            <a:ext cx="78592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 baseline="0">
                <a:solidFill>
                  <a:srgbClr val="00507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e-DE" dirty="0"/>
          </a:p>
        </p:txBody>
      </p:sp>
      <p:sp>
        <p:nvSpPr>
          <p:cNvPr id="11" name="Titel 7"/>
          <p:cNvSpPr>
            <a:spLocks noGrp="1"/>
          </p:cNvSpPr>
          <p:nvPr>
            <p:ph type="title" hasCustomPrompt="1"/>
          </p:nvPr>
        </p:nvSpPr>
        <p:spPr>
          <a:xfrm>
            <a:off x="683568" y="334164"/>
            <a:ext cx="7859216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Slide headline for image only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4511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egmann\Desktop\BSR PPT\bsrp_0013_ppt_top_im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Bildplatzhalter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6237288"/>
          </a:xfrm>
          <a:custGeom>
            <a:avLst/>
            <a:gdLst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0 w 9144000"/>
              <a:gd name="connsiteY3" fmla="*/ 6237288 h 6237288"/>
              <a:gd name="connsiteX4" fmla="*/ 0 w 9144000"/>
              <a:gd name="connsiteY4" fmla="*/ 0 h 6237288"/>
              <a:gd name="connsiteX0" fmla="*/ 0 w 9144000"/>
              <a:gd name="connsiteY0" fmla="*/ 0 h 6237289"/>
              <a:gd name="connsiteX1" fmla="*/ 9144000 w 9144000"/>
              <a:gd name="connsiteY1" fmla="*/ 0 h 6237289"/>
              <a:gd name="connsiteX2" fmla="*/ 9144000 w 9144000"/>
              <a:gd name="connsiteY2" fmla="*/ 6237288 h 6237289"/>
              <a:gd name="connsiteX3" fmla="*/ 4557370 w 9144000"/>
              <a:gd name="connsiteY3" fmla="*/ 5874106 h 6237289"/>
              <a:gd name="connsiteX4" fmla="*/ 0 w 9144000"/>
              <a:gd name="connsiteY4" fmla="*/ 6237288 h 6237289"/>
              <a:gd name="connsiteX5" fmla="*/ 0 w 9144000"/>
              <a:gd name="connsiteY5" fmla="*/ 0 h 6237289"/>
              <a:gd name="connsiteX0" fmla="*/ 0 w 9144000"/>
              <a:gd name="connsiteY0" fmla="*/ 0 h 6237293"/>
              <a:gd name="connsiteX1" fmla="*/ 9144000 w 9144000"/>
              <a:gd name="connsiteY1" fmla="*/ 0 h 6237293"/>
              <a:gd name="connsiteX2" fmla="*/ 9144000 w 9144000"/>
              <a:gd name="connsiteY2" fmla="*/ 6237288 h 6237293"/>
              <a:gd name="connsiteX3" fmla="*/ 4557370 w 9144000"/>
              <a:gd name="connsiteY3" fmla="*/ 5874106 h 6237293"/>
              <a:gd name="connsiteX4" fmla="*/ 0 w 9144000"/>
              <a:gd name="connsiteY4" fmla="*/ 6237288 h 6237293"/>
              <a:gd name="connsiteX5" fmla="*/ 0 w 9144000"/>
              <a:gd name="connsiteY5" fmla="*/ 0 h 6237293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57370 w 9144000"/>
              <a:gd name="connsiteY3" fmla="*/ 5874106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57370 w 9144000"/>
              <a:gd name="connsiteY3" fmla="*/ 5874106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15892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6237288">
                <a:moveTo>
                  <a:pt x="0" y="0"/>
                </a:moveTo>
                <a:lnTo>
                  <a:pt x="9144000" y="0"/>
                </a:lnTo>
                <a:lnTo>
                  <a:pt x="9144000" y="6237288"/>
                </a:lnTo>
                <a:cubicBezTo>
                  <a:pt x="7383477" y="6004060"/>
                  <a:pt x="7224979" y="5968345"/>
                  <a:pt x="4601262" y="5881422"/>
                </a:cubicBezTo>
                <a:cubicBezTo>
                  <a:pt x="2787092" y="5873247"/>
                  <a:pt x="1338683" y="6055266"/>
                  <a:pt x="0" y="6237288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z="1800"/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8" name="Textplatzhalt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827584" y="6237312"/>
            <a:ext cx="6336804" cy="360362"/>
          </a:xfrm>
        </p:spPr>
        <p:txBody>
          <a:bodyPr>
            <a:noAutofit/>
          </a:bodyPr>
          <a:lstStyle>
            <a:lvl1pPr>
              <a:defRPr sz="1800" baseline="0">
                <a:solidFill>
                  <a:srgbClr val="535353"/>
                </a:solidFill>
              </a:defRPr>
            </a:lvl1pPr>
          </a:lstStyle>
          <a:p>
            <a:pPr lvl="0"/>
            <a:r>
              <a:rPr lang="de-DE" smtClean="0"/>
              <a:t>image caption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0366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stegmann\Desktop\BSR PPT\bsrp_0012_ppt_bg_content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74"/>
          <a:stretch/>
        </p:blipFill>
        <p:spPr bwMode="auto">
          <a:xfrm>
            <a:off x="0" y="1493240"/>
            <a:ext cx="9144000" cy="536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ußzeilenplatzhalter 7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480820" cy="509141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6th SC Meeting PAC Ship, Copenhagen | 14-15 April 2016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800"/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683568" y="341784"/>
            <a:ext cx="78592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de-DE" smtClean="0"/>
              <a:t>Slide headline for blank slide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47950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tegmann\Desktop\BSR PPT\bsrp_0012_ppt_bg_content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31"/>
          <a:stretch/>
        </p:blipFill>
        <p:spPr bwMode="auto">
          <a:xfrm>
            <a:off x="0" y="1627464"/>
            <a:ext cx="9144000" cy="523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480820" cy="509141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6th SC Meeting PAC Ship, Copenhagen | 14-15 April 2016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800"/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0748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-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tegmann\Desktop\BSR PPT\bsrp_0014_ppt_bg_final_official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/>
          <p:cNvSpPr>
            <a:spLocks noGrp="1"/>
          </p:cNvSpPr>
          <p:nvPr>
            <p:ph type="ctrTitle" hasCustomPrompt="1"/>
          </p:nvPr>
        </p:nvSpPr>
        <p:spPr>
          <a:xfrm>
            <a:off x="755650" y="1268760"/>
            <a:ext cx="7848798" cy="1296144"/>
          </a:xfr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defRPr sz="3200" b="1" baseline="0">
                <a:solidFill>
                  <a:srgbClr val="00507F"/>
                </a:solidFill>
              </a:defRPr>
            </a:lvl1pPr>
          </a:lstStyle>
          <a:p>
            <a:r>
              <a:rPr lang="de-DE" dirty="0" smtClean="0"/>
              <a:t>Title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institutional</a:t>
            </a:r>
            <a:r>
              <a:rPr lang="de-DE" dirty="0" smtClean="0"/>
              <a:t> </a:t>
            </a:r>
            <a:r>
              <a:rPr lang="de-DE" dirty="0" err="1" smtClean="0"/>
              <a:t>capacity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macro</a:t>
            </a:r>
            <a:r>
              <a:rPr lang="de-DE" dirty="0" smtClean="0"/>
              <a:t>-regional </a:t>
            </a:r>
            <a:r>
              <a:rPr lang="de-DE" dirty="0" err="1" smtClean="0"/>
              <a:t>cooperation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2267744" y="3068960"/>
            <a:ext cx="6336507" cy="2520504"/>
          </a:xfrm>
        </p:spPr>
        <p:txBody>
          <a:bodyPr>
            <a:noAutofit/>
          </a:bodyPr>
          <a:lstStyle>
            <a:lvl1pPr algn="r">
              <a:lnSpc>
                <a:spcPct val="120000"/>
              </a:lnSpc>
              <a:spcBef>
                <a:spcPts val="0"/>
              </a:spcBef>
              <a:defRPr sz="2200" baseline="0">
                <a:solidFill>
                  <a:srgbClr val="2CAAE1"/>
                </a:solidFill>
              </a:defRPr>
            </a:lvl1pPr>
          </a:lstStyle>
          <a:p>
            <a:pPr lvl="0"/>
            <a:r>
              <a:rPr lang="de-DE" dirty="0" smtClean="0"/>
              <a:t>Title </a:t>
            </a:r>
            <a:r>
              <a:rPr lang="de-DE" err="1" smtClean="0"/>
              <a:t>Full</a:t>
            </a:r>
            <a:r>
              <a:rPr lang="de-DE" smtClean="0"/>
              <a:t> name</a:t>
            </a:r>
          </a:p>
          <a:p>
            <a:pPr lvl="0"/>
            <a:r>
              <a:rPr lang="de-DE" smtClean="0"/>
              <a:t>Managing Authority/ Joint Secretariat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Position</a:t>
            </a:r>
            <a:br>
              <a:rPr lang="de-DE" dirty="0" smtClean="0"/>
            </a:br>
            <a:r>
              <a:rPr lang="de-DE" dirty="0" smtClean="0"/>
              <a:t>Phone +49/381 45 484 52xx</a:t>
            </a:r>
            <a:br>
              <a:rPr lang="de-DE" dirty="0" smtClean="0"/>
            </a:br>
            <a:r>
              <a:rPr lang="de-DE" dirty="0" err="1" smtClean="0"/>
              <a:t>e-mail</a:t>
            </a:r>
            <a:r>
              <a:rPr lang="de-DE" dirty="0" smtClean="0"/>
              <a:t>: full.name@interreg.baltic.eu</a:t>
            </a:r>
            <a:br>
              <a:rPr lang="de-DE" dirty="0" smtClean="0"/>
            </a:br>
            <a:r>
              <a:rPr lang="de-DE" dirty="0" smtClean="0"/>
              <a:t>www.interreg-baltic.eu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5233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e slide with imag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6237288"/>
          </a:xfrm>
          <a:custGeom>
            <a:avLst/>
            <a:gdLst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0 w 9144000"/>
              <a:gd name="connsiteY3" fmla="*/ 6237288 h 6237288"/>
              <a:gd name="connsiteX4" fmla="*/ 0 w 9144000"/>
              <a:gd name="connsiteY4" fmla="*/ 0 h 6237288"/>
              <a:gd name="connsiteX0" fmla="*/ 0 w 9144000"/>
              <a:gd name="connsiteY0" fmla="*/ 0 h 6237289"/>
              <a:gd name="connsiteX1" fmla="*/ 9144000 w 9144000"/>
              <a:gd name="connsiteY1" fmla="*/ 0 h 6237289"/>
              <a:gd name="connsiteX2" fmla="*/ 9144000 w 9144000"/>
              <a:gd name="connsiteY2" fmla="*/ 6237288 h 6237289"/>
              <a:gd name="connsiteX3" fmla="*/ 4557370 w 9144000"/>
              <a:gd name="connsiteY3" fmla="*/ 5874106 h 6237289"/>
              <a:gd name="connsiteX4" fmla="*/ 0 w 9144000"/>
              <a:gd name="connsiteY4" fmla="*/ 6237288 h 6237289"/>
              <a:gd name="connsiteX5" fmla="*/ 0 w 9144000"/>
              <a:gd name="connsiteY5" fmla="*/ 0 h 6237289"/>
              <a:gd name="connsiteX0" fmla="*/ 0 w 9144000"/>
              <a:gd name="connsiteY0" fmla="*/ 0 h 6237293"/>
              <a:gd name="connsiteX1" fmla="*/ 9144000 w 9144000"/>
              <a:gd name="connsiteY1" fmla="*/ 0 h 6237293"/>
              <a:gd name="connsiteX2" fmla="*/ 9144000 w 9144000"/>
              <a:gd name="connsiteY2" fmla="*/ 6237288 h 6237293"/>
              <a:gd name="connsiteX3" fmla="*/ 4557370 w 9144000"/>
              <a:gd name="connsiteY3" fmla="*/ 5874106 h 6237293"/>
              <a:gd name="connsiteX4" fmla="*/ 0 w 9144000"/>
              <a:gd name="connsiteY4" fmla="*/ 6237288 h 6237293"/>
              <a:gd name="connsiteX5" fmla="*/ 0 w 9144000"/>
              <a:gd name="connsiteY5" fmla="*/ 0 h 6237293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57370 w 9144000"/>
              <a:gd name="connsiteY3" fmla="*/ 5874106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57370 w 9144000"/>
              <a:gd name="connsiteY3" fmla="*/ 5874106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15892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564686 w 9144000"/>
              <a:gd name="connsiteY3" fmla="*/ 5888737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  <a:gd name="connsiteX0" fmla="*/ 0 w 9144000"/>
              <a:gd name="connsiteY0" fmla="*/ 0 h 6237288"/>
              <a:gd name="connsiteX1" fmla="*/ 9144000 w 9144000"/>
              <a:gd name="connsiteY1" fmla="*/ 0 h 6237288"/>
              <a:gd name="connsiteX2" fmla="*/ 9144000 w 9144000"/>
              <a:gd name="connsiteY2" fmla="*/ 6237288 h 6237288"/>
              <a:gd name="connsiteX3" fmla="*/ 4601262 w 9144000"/>
              <a:gd name="connsiteY3" fmla="*/ 5881422 h 6237288"/>
              <a:gd name="connsiteX4" fmla="*/ 0 w 9144000"/>
              <a:gd name="connsiteY4" fmla="*/ 6237288 h 6237288"/>
              <a:gd name="connsiteX5" fmla="*/ 0 w 9144000"/>
              <a:gd name="connsiteY5" fmla="*/ 0 h 623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6237288">
                <a:moveTo>
                  <a:pt x="0" y="0"/>
                </a:moveTo>
                <a:lnTo>
                  <a:pt x="9144000" y="0"/>
                </a:lnTo>
                <a:lnTo>
                  <a:pt x="9144000" y="6237288"/>
                </a:lnTo>
                <a:cubicBezTo>
                  <a:pt x="7383477" y="6004060"/>
                  <a:pt x="7224979" y="5968345"/>
                  <a:pt x="4601262" y="5881422"/>
                </a:cubicBezTo>
                <a:cubicBezTo>
                  <a:pt x="2787092" y="5873247"/>
                  <a:pt x="1338683" y="6055266"/>
                  <a:pt x="0" y="6237288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/>
          <p:cNvSpPr>
            <a:spLocks noGrp="1"/>
          </p:cNvSpPr>
          <p:nvPr>
            <p:ph type="ctrTitle" hasCustomPrompt="1"/>
          </p:nvPr>
        </p:nvSpPr>
        <p:spPr>
          <a:xfrm>
            <a:off x="755650" y="1268760"/>
            <a:ext cx="7848798" cy="1296144"/>
          </a:xfr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defRPr sz="3200" b="1" baseline="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Title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institutional</a:t>
            </a:r>
            <a:r>
              <a:rPr lang="de-DE" dirty="0" smtClean="0"/>
              <a:t> </a:t>
            </a:r>
            <a:r>
              <a:rPr lang="de-DE" dirty="0" err="1" smtClean="0"/>
              <a:t>capacity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macro</a:t>
            </a:r>
            <a:r>
              <a:rPr lang="de-DE" dirty="0" smtClean="0"/>
              <a:t>-regional </a:t>
            </a:r>
            <a:r>
              <a:rPr lang="de-DE" dirty="0" err="1" smtClean="0"/>
              <a:t>cooperation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2483768" y="2996953"/>
            <a:ext cx="6120483" cy="2592512"/>
          </a:xfrm>
        </p:spPr>
        <p:txBody>
          <a:bodyPr>
            <a:noAutofit/>
          </a:bodyPr>
          <a:lstStyle>
            <a:lvl1pPr algn="r">
              <a:lnSpc>
                <a:spcPct val="120000"/>
              </a:lnSpc>
              <a:spcBef>
                <a:spcPts val="0"/>
              </a:spcBef>
              <a:defRPr sz="2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IE" smtClean="0"/>
              <a:t>Title Full name</a:t>
            </a:r>
          </a:p>
          <a:p>
            <a:pPr lvl="0"/>
            <a:r>
              <a:rPr lang="en-IE" smtClean="0"/>
              <a:t>Managing Authority/ Joint Secretariat</a:t>
            </a:r>
            <a:br>
              <a:rPr lang="en-IE" smtClean="0"/>
            </a:br>
            <a:r>
              <a:rPr lang="en-IE" smtClean="0"/>
              <a:t>Position</a:t>
            </a:r>
            <a:br>
              <a:rPr lang="en-IE" smtClean="0"/>
            </a:br>
            <a:r>
              <a:rPr lang="en-IE" smtClean="0"/>
              <a:t>Phone +49/381 45 484 52xx</a:t>
            </a:r>
            <a:br>
              <a:rPr lang="en-IE" smtClean="0"/>
            </a:br>
            <a:r>
              <a:rPr lang="en-IE" smtClean="0"/>
              <a:t>e-mail: full.name@interreg.baltic.eu</a:t>
            </a:r>
            <a:br>
              <a:rPr lang="en-IE" smtClean="0"/>
            </a:br>
            <a:r>
              <a:rPr lang="en-IE" smtClean="0"/>
              <a:t>www.interreg-baltic.eu</a:t>
            </a:r>
            <a:endParaRPr lang="en-IE" dirty="0" smtClean="0"/>
          </a:p>
        </p:txBody>
      </p:sp>
    </p:spTree>
    <p:extLst>
      <p:ext uri="{BB962C8B-B14F-4D97-AF65-F5344CB8AC3E}">
        <p14:creationId xmlns:p14="http://schemas.microsoft.com/office/powerpoint/2010/main" val="63909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83568" y="341784"/>
            <a:ext cx="78592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Slide </a:t>
            </a:r>
            <a:r>
              <a:rPr lang="de-DE" dirty="0" err="1" smtClean="0"/>
              <a:t>headline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83568" y="1600201"/>
            <a:ext cx="7848872" cy="4349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err="1" smtClean="0"/>
              <a:t>Lorem</a:t>
            </a:r>
            <a:r>
              <a:rPr lang="de-DE" dirty="0" smtClean="0"/>
              <a:t> </a:t>
            </a:r>
            <a:r>
              <a:rPr lang="de-DE" dirty="0" err="1" smtClean="0"/>
              <a:t>ipsum</a:t>
            </a:r>
            <a:endParaRPr lang="de-DE" dirty="0" smtClean="0"/>
          </a:p>
          <a:p>
            <a:pPr lvl="0"/>
            <a:endParaRPr lang="de-DE" dirty="0" smtClean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683568" y="6237312"/>
            <a:ext cx="7272808" cy="509141"/>
          </a:xfrm>
          <a:prstGeom prst="rect">
            <a:avLst/>
          </a:prstGeom>
        </p:spPr>
        <p:txBody>
          <a:bodyPr vert="horz" wrap="square" lIns="91440" tIns="45720" rIns="91440" bIns="45720" rtlCol="0" anchor="t"/>
          <a:lstStyle>
            <a:lvl1pPr algn="l">
              <a:defRPr sz="1200">
                <a:solidFill>
                  <a:srgbClr val="535353"/>
                </a:solidFill>
              </a:defRPr>
            </a:lvl1pPr>
          </a:lstStyle>
          <a:p>
            <a:r>
              <a:rPr lang="en-US" smtClean="0"/>
              <a:t>6th SC Meeting PAC Ship, Copenhagen | 14-15 April 2016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>
          <a:xfrm>
            <a:off x="179512" y="6237312"/>
            <a:ext cx="5040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rgbClr val="535353"/>
                </a:solidFill>
              </a:defRPr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33103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7" r:id="rId4"/>
    <p:sldLayoutId id="2147483658" r:id="rId5"/>
    <p:sldLayoutId id="2147483654" r:id="rId6"/>
    <p:sldLayoutId id="2147483655" r:id="rId7"/>
    <p:sldLayoutId id="2147483660" r:id="rId8"/>
    <p:sldLayoutId id="2147483659" r:id="rId9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 baseline="0">
          <a:solidFill>
            <a:srgbClr val="00507F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None/>
        <a:tabLst>
          <a:tab pos="447675" algn="l"/>
        </a:tabLst>
        <a:defRPr sz="2200" b="0" kern="1200" baseline="0">
          <a:solidFill>
            <a:srgbClr val="00507F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rgbClr val="00507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00507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rgbClr val="00507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200" kern="1200">
          <a:solidFill>
            <a:srgbClr val="0050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83568" y="341784"/>
            <a:ext cx="78592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Slide </a:t>
            </a:r>
            <a:r>
              <a:rPr lang="de-DE" dirty="0" err="1" smtClean="0"/>
              <a:t>headline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83568" y="1600201"/>
            <a:ext cx="7848872" cy="4349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err="1" smtClean="0"/>
              <a:t>Lorem</a:t>
            </a:r>
            <a:r>
              <a:rPr lang="de-DE" dirty="0" smtClean="0"/>
              <a:t> </a:t>
            </a:r>
            <a:r>
              <a:rPr lang="de-DE" dirty="0" err="1" smtClean="0"/>
              <a:t>ipsum</a:t>
            </a:r>
            <a:endParaRPr lang="de-DE" dirty="0" smtClean="0"/>
          </a:p>
          <a:p>
            <a:pPr lvl="0"/>
            <a:endParaRPr lang="de-DE" dirty="0" smtClean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683568" y="6237312"/>
            <a:ext cx="7272808" cy="509141"/>
          </a:xfrm>
          <a:prstGeom prst="rect">
            <a:avLst/>
          </a:prstGeom>
        </p:spPr>
        <p:txBody>
          <a:bodyPr vert="horz" wrap="square" lIns="91440" tIns="45720" rIns="91440" bIns="45720" rtlCol="0" anchor="t"/>
          <a:lstStyle>
            <a:lvl1pPr algn="l">
              <a:defRPr sz="1200">
                <a:solidFill>
                  <a:srgbClr val="535353"/>
                </a:solidFill>
              </a:defRPr>
            </a:lvl1pPr>
          </a:lstStyle>
          <a:p>
            <a:r>
              <a:rPr lang="en-US" smtClean="0"/>
              <a:t>6th SC Meeting PAC Ship, Copenhagen | 14-15 April 2016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>
          <a:xfrm>
            <a:off x="179512" y="6237312"/>
            <a:ext cx="5040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rgbClr val="535353"/>
                </a:solidFill>
              </a:defRPr>
            </a:lvl1pPr>
          </a:lstStyle>
          <a:p>
            <a:fld id="{4F3CCC0C-EABD-47DC-B539-FB00AF7AE427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2216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 baseline="0">
          <a:solidFill>
            <a:srgbClr val="00507F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None/>
        <a:tabLst>
          <a:tab pos="447675" algn="l"/>
        </a:tabLst>
        <a:defRPr sz="2200" b="0" kern="1200" baseline="0">
          <a:solidFill>
            <a:srgbClr val="00507F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rgbClr val="00507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00507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rgbClr val="00507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200" kern="1200">
          <a:solidFill>
            <a:srgbClr val="0050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Clean </a:t>
            </a:r>
            <a:r>
              <a:rPr lang="de-DE" dirty="0" err="1" smtClean="0"/>
              <a:t>shipping</a:t>
            </a:r>
            <a:r>
              <a:rPr lang="de-DE" dirty="0" smtClean="0"/>
              <a:t> </a:t>
            </a:r>
            <a:r>
              <a:rPr lang="de-DE" dirty="0" err="1" smtClean="0"/>
              <a:t>funding</a:t>
            </a:r>
            <a:r>
              <a:rPr lang="de-DE" dirty="0" smtClean="0"/>
              <a:t> </a:t>
            </a:r>
            <a:r>
              <a:rPr lang="de-DE" dirty="0" err="1" smtClean="0"/>
              <a:t>potentials</a:t>
            </a:r>
            <a:r>
              <a:rPr lang="de-DE" dirty="0" smtClean="0"/>
              <a:t> </a:t>
            </a:r>
            <a:r>
              <a:rPr lang="de-DE" dirty="0" err="1" smtClean="0"/>
              <a:t>within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Interreg</a:t>
            </a:r>
            <a:r>
              <a:rPr lang="de-DE" dirty="0" smtClean="0"/>
              <a:t> Baltic </a:t>
            </a:r>
            <a:r>
              <a:rPr lang="de-DE" dirty="0" err="1" smtClean="0"/>
              <a:t>Sea</a:t>
            </a:r>
            <a:r>
              <a:rPr lang="de-DE" dirty="0" smtClean="0"/>
              <a:t> Region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755649" y="5589588"/>
            <a:ext cx="7777163" cy="863748"/>
          </a:xfrm>
        </p:spPr>
        <p:txBody>
          <a:bodyPr/>
          <a:lstStyle/>
          <a:p>
            <a:pPr lvl="0"/>
            <a:r>
              <a:rPr lang="de-DE" dirty="0" smtClean="0">
                <a:solidFill>
                  <a:schemeClr val="bg1"/>
                </a:solidFill>
              </a:rPr>
              <a:t>6th </a:t>
            </a:r>
            <a:r>
              <a:rPr lang="de-DE" dirty="0" err="1" smtClean="0">
                <a:solidFill>
                  <a:schemeClr val="bg1"/>
                </a:solidFill>
              </a:rPr>
              <a:t>Steering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Committee</a:t>
            </a:r>
            <a:r>
              <a:rPr lang="de-DE" dirty="0" smtClean="0">
                <a:solidFill>
                  <a:schemeClr val="bg1"/>
                </a:solidFill>
              </a:rPr>
              <a:t> Meeting PA </a:t>
            </a:r>
            <a:r>
              <a:rPr lang="de-DE" dirty="0" err="1" smtClean="0">
                <a:solidFill>
                  <a:schemeClr val="bg1"/>
                </a:solidFill>
              </a:rPr>
              <a:t>Ship</a:t>
            </a:r>
            <a:endParaRPr lang="de-DE" dirty="0" smtClean="0">
              <a:solidFill>
                <a:schemeClr val="bg1"/>
              </a:solidFill>
            </a:endParaRPr>
          </a:p>
          <a:p>
            <a:pPr lvl="0"/>
            <a:r>
              <a:rPr lang="de-DE" dirty="0" err="1" smtClean="0"/>
              <a:t>Copenhagen</a:t>
            </a:r>
            <a:r>
              <a:rPr lang="de-DE" dirty="0" smtClean="0">
                <a:solidFill>
                  <a:schemeClr val="bg1"/>
                </a:solidFill>
              </a:rPr>
              <a:t>| 14 – 15 April 2016</a:t>
            </a:r>
            <a:r>
              <a:rPr lang="de-DE" dirty="0">
                <a:solidFill>
                  <a:schemeClr val="bg1"/>
                </a:solidFill>
              </a:rPr>
              <a:t/>
            </a:r>
            <a:br>
              <a:rPr lang="de-DE" dirty="0">
                <a:solidFill>
                  <a:schemeClr val="bg1"/>
                </a:solidFill>
              </a:rPr>
            </a:br>
            <a:r>
              <a:rPr lang="de-DE" dirty="0" smtClean="0">
                <a:solidFill>
                  <a:schemeClr val="bg1"/>
                </a:solidFill>
              </a:rPr>
              <a:t>Bartlomiej Wierzbicki, Managing Authority/ Joint </a:t>
            </a:r>
            <a:r>
              <a:rPr lang="de-DE" dirty="0" err="1" smtClean="0">
                <a:solidFill>
                  <a:schemeClr val="bg1"/>
                </a:solidFill>
              </a:rPr>
              <a:t>Secretariat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26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Support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applicants</a:t>
            </a:r>
            <a:endParaRPr lang="de-DE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83568" y="1484785"/>
            <a:ext cx="7849245" cy="144016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de-DE" sz="2000" b="1" dirty="0" smtClean="0"/>
              <a:t>Website </a:t>
            </a:r>
          </a:p>
          <a:p>
            <a:pPr>
              <a:spcBef>
                <a:spcPts val="0"/>
              </a:spcBef>
            </a:pPr>
            <a:r>
              <a:rPr lang="de-DE" sz="2000" b="1" dirty="0" smtClean="0"/>
              <a:t>(</a:t>
            </a:r>
            <a:r>
              <a:rPr lang="de-DE" sz="2000" b="1" dirty="0" err="1" smtClean="0"/>
              <a:t>Cooperation</a:t>
            </a:r>
            <a:r>
              <a:rPr lang="de-DE" sz="2000" b="1" dirty="0" smtClean="0"/>
              <a:t> Programme, Programme Manual, </a:t>
            </a:r>
            <a:r>
              <a:rPr lang="de-DE" sz="2000" b="1" dirty="0" err="1" smtClean="0"/>
              <a:t>Applicants</a:t>
            </a:r>
            <a:r>
              <a:rPr lang="de-DE" sz="2000" b="1" dirty="0" smtClean="0"/>
              <a:t>‘ Pack, FAQs)</a:t>
            </a:r>
            <a:endParaRPr lang="pl-PL" sz="2000" b="1" dirty="0" smtClean="0"/>
          </a:p>
          <a:p>
            <a:pPr>
              <a:spcBef>
                <a:spcPts val="0"/>
              </a:spcBef>
            </a:pPr>
            <a:r>
              <a:rPr lang="pl-PL" sz="2000" dirty="0" smtClean="0">
                <a:solidFill>
                  <a:srgbClr val="2CAAE1"/>
                </a:solidFill>
              </a:rPr>
              <a:t>www.interreg-baltic.eu</a:t>
            </a:r>
          </a:p>
          <a:p>
            <a:pPr>
              <a:spcBef>
                <a:spcPts val="0"/>
              </a:spcBef>
            </a:pPr>
            <a:endParaRPr lang="pl-PL" sz="2000" dirty="0"/>
          </a:p>
          <a:p>
            <a:pPr>
              <a:spcBef>
                <a:spcPts val="0"/>
              </a:spcBef>
            </a:pPr>
            <a:r>
              <a:rPr lang="de-DE" sz="2000" b="1" dirty="0" err="1" smtClean="0"/>
              <a:t>Answers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to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questions</a:t>
            </a:r>
            <a:endParaRPr lang="de-DE" sz="2000" b="1" dirty="0" smtClean="0"/>
          </a:p>
          <a:p>
            <a:pPr>
              <a:spcBef>
                <a:spcPts val="0"/>
              </a:spcBef>
            </a:pPr>
            <a:r>
              <a:rPr lang="de-DE" sz="2000" dirty="0" smtClean="0">
                <a:solidFill>
                  <a:srgbClr val="2CAAE1"/>
                </a:solidFill>
              </a:rPr>
              <a:t>Joint </a:t>
            </a:r>
            <a:r>
              <a:rPr lang="de-DE" sz="2000" dirty="0" err="1" smtClean="0">
                <a:solidFill>
                  <a:srgbClr val="2CAAE1"/>
                </a:solidFill>
              </a:rPr>
              <a:t>Secretariat</a:t>
            </a:r>
            <a:endParaRPr lang="de-DE" sz="2000" b="1" dirty="0" smtClean="0"/>
          </a:p>
          <a:p>
            <a:pPr>
              <a:spcBef>
                <a:spcPts val="0"/>
              </a:spcBef>
            </a:pPr>
            <a:endParaRPr lang="de-DE" sz="2000" b="1" dirty="0" smtClean="0"/>
          </a:p>
          <a:p>
            <a:pPr>
              <a:spcBef>
                <a:spcPts val="0"/>
              </a:spcBef>
            </a:pPr>
            <a:r>
              <a:rPr lang="de-DE" sz="2000" b="1" dirty="0" smtClean="0"/>
              <a:t>Project </a:t>
            </a:r>
            <a:r>
              <a:rPr lang="de-DE" sz="2000" b="1" dirty="0" err="1"/>
              <a:t>idea</a:t>
            </a:r>
            <a:r>
              <a:rPr lang="de-DE" sz="2000" b="1" dirty="0"/>
              <a:t> </a:t>
            </a:r>
            <a:r>
              <a:rPr lang="de-DE" sz="2000" b="1" dirty="0" err="1"/>
              <a:t>consultations</a:t>
            </a:r>
            <a:r>
              <a:rPr lang="pl-PL" sz="2000" dirty="0"/>
              <a:t>	</a:t>
            </a:r>
            <a:endParaRPr lang="de-DE" sz="2000" dirty="0" smtClean="0"/>
          </a:p>
          <a:p>
            <a:pPr>
              <a:spcBef>
                <a:spcPts val="0"/>
              </a:spcBef>
            </a:pPr>
            <a:r>
              <a:rPr lang="de-DE" sz="2000" dirty="0" smtClean="0"/>
              <a:t>Riga </a:t>
            </a:r>
            <a:r>
              <a:rPr lang="de-DE" sz="2000" dirty="0" err="1" smtClean="0"/>
              <a:t>and</a:t>
            </a:r>
            <a:r>
              <a:rPr lang="de-DE" sz="2000" dirty="0" smtClean="0"/>
              <a:t> Rostock </a:t>
            </a:r>
            <a:r>
              <a:rPr lang="de-DE" sz="2000" dirty="0" err="1" smtClean="0"/>
              <a:t>offices</a:t>
            </a:r>
            <a:r>
              <a:rPr lang="de-DE" sz="2000" dirty="0" smtClean="0"/>
              <a:t>/</a:t>
            </a:r>
            <a:r>
              <a:rPr lang="de-DE" sz="2000" dirty="0" err="1" smtClean="0"/>
              <a:t>phone</a:t>
            </a:r>
            <a:endParaRPr lang="de-DE" sz="2000" dirty="0" smtClean="0"/>
          </a:p>
          <a:p>
            <a:pPr>
              <a:spcBef>
                <a:spcPts val="0"/>
              </a:spcBef>
            </a:pPr>
            <a:r>
              <a:rPr lang="de-DE" sz="2000" dirty="0" err="1"/>
              <a:t>Consultation</a:t>
            </a:r>
            <a:r>
              <a:rPr lang="de-DE" sz="2000" dirty="0"/>
              <a:t> </a:t>
            </a:r>
            <a:r>
              <a:rPr lang="de-DE" sz="2000" dirty="0" smtClean="0"/>
              <a:t>Days, Berlin, 12-13 April</a:t>
            </a:r>
          </a:p>
          <a:p>
            <a:pPr>
              <a:spcBef>
                <a:spcPts val="0"/>
              </a:spcBef>
            </a:pPr>
            <a:r>
              <a:rPr lang="de-DE" sz="2000" dirty="0" smtClean="0">
                <a:solidFill>
                  <a:srgbClr val="2CAAE1"/>
                </a:solidFill>
              </a:rPr>
              <a:t>P</a:t>
            </a:r>
            <a:r>
              <a:rPr lang="pl-PL" sz="2000" dirty="0" err="1">
                <a:solidFill>
                  <a:srgbClr val="2CAAE1"/>
                </a:solidFill>
              </a:rPr>
              <a:t>roject</a:t>
            </a:r>
            <a:r>
              <a:rPr lang="pl-PL" sz="2000" dirty="0">
                <a:solidFill>
                  <a:srgbClr val="2CAAE1"/>
                </a:solidFill>
              </a:rPr>
              <a:t> idea form</a:t>
            </a:r>
            <a:r>
              <a:rPr lang="de-DE" sz="2000" dirty="0">
                <a:solidFill>
                  <a:srgbClr val="2CAAE1"/>
                </a:solidFill>
              </a:rPr>
              <a:t> =&gt;</a:t>
            </a:r>
            <a:r>
              <a:rPr lang="pl-PL" sz="2000" dirty="0">
                <a:solidFill>
                  <a:srgbClr val="2CAAE1"/>
                </a:solidFill>
              </a:rPr>
              <a:t> ideas@eu.baltic.net</a:t>
            </a:r>
          </a:p>
          <a:p>
            <a:pPr>
              <a:spcBef>
                <a:spcPts val="0"/>
              </a:spcBef>
            </a:pPr>
            <a:endParaRPr lang="pl-PL" sz="2000" dirty="0"/>
          </a:p>
          <a:p>
            <a:pPr>
              <a:spcBef>
                <a:spcPts val="0"/>
              </a:spcBef>
            </a:pPr>
            <a:r>
              <a:rPr lang="de-DE" sz="2000" b="1" dirty="0"/>
              <a:t>Partner </a:t>
            </a:r>
            <a:r>
              <a:rPr lang="de-DE" sz="2000" b="1" dirty="0" err="1"/>
              <a:t>search</a:t>
            </a:r>
            <a:r>
              <a:rPr lang="de-DE" sz="2000" b="1" dirty="0"/>
              <a:t> on</a:t>
            </a:r>
            <a:r>
              <a:rPr lang="pl-PL" sz="2000" b="1" dirty="0"/>
              <a:t> LinkedIn </a:t>
            </a:r>
            <a:endParaRPr lang="de-DE" sz="2000" dirty="0">
              <a:solidFill>
                <a:srgbClr val="2CAAE1"/>
              </a:solidFill>
            </a:endParaRPr>
          </a:p>
          <a:p>
            <a:pPr>
              <a:spcBef>
                <a:spcPts val="0"/>
              </a:spcBef>
            </a:pPr>
            <a:r>
              <a:rPr lang="pl-PL" sz="2000" dirty="0" smtClean="0">
                <a:solidFill>
                  <a:srgbClr val="2CAAE1"/>
                </a:solidFill>
              </a:rPr>
              <a:t>www.linkedin.com/groups?gid=6754612</a:t>
            </a:r>
            <a:endParaRPr lang="de-DE" sz="2000" dirty="0">
              <a:solidFill>
                <a:srgbClr val="2CAAE1"/>
              </a:solidFill>
            </a:endParaRPr>
          </a:p>
          <a:p>
            <a:endParaRPr lang="de-DE" dirty="0" smtClean="0"/>
          </a:p>
          <a:p>
            <a:endParaRPr lang="de-DE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13" t="13029" r="34253" b="13646"/>
          <a:stretch/>
        </p:blipFill>
        <p:spPr bwMode="auto">
          <a:xfrm>
            <a:off x="5334000" y="2590800"/>
            <a:ext cx="2640768" cy="32657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173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 smtClean="0"/>
              <a:t>Submission </a:t>
            </a:r>
            <a:r>
              <a:rPr lang="en-GB" sz="2400" dirty="0"/>
              <a:t>of </a:t>
            </a:r>
            <a:r>
              <a:rPr lang="en-GB" sz="2400" dirty="0" smtClean="0"/>
              <a:t>documents</a:t>
            </a:r>
            <a:br>
              <a:rPr lang="en-GB" sz="2400" dirty="0" smtClean="0"/>
            </a:br>
            <a:r>
              <a:rPr lang="en-GB" sz="2400" dirty="0" smtClean="0">
                <a:solidFill>
                  <a:srgbClr val="2CAAE1"/>
                </a:solidFill>
              </a:rPr>
              <a:t>Timeline of the 2</a:t>
            </a:r>
            <a:r>
              <a:rPr lang="en-GB" sz="2400" baseline="30000" dirty="0" smtClean="0">
                <a:solidFill>
                  <a:srgbClr val="2CAAE1"/>
                </a:solidFill>
              </a:rPr>
              <a:t>nd</a:t>
            </a:r>
            <a:r>
              <a:rPr lang="en-GB" sz="2400" dirty="0" smtClean="0">
                <a:solidFill>
                  <a:srgbClr val="2CAAE1"/>
                </a:solidFill>
              </a:rPr>
              <a:t> call for applications</a:t>
            </a:r>
            <a:endParaRPr lang="de-DE" sz="2400" dirty="0">
              <a:solidFill>
                <a:srgbClr val="2CAAE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83568" y="1772816"/>
            <a:ext cx="7849245" cy="4032448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en-GB" dirty="0" smtClean="0"/>
              <a:t>Call </a:t>
            </a:r>
            <a:r>
              <a:rPr lang="en-GB" dirty="0"/>
              <a:t>open, step 1: 		1 March – 1 June </a:t>
            </a:r>
            <a:r>
              <a:rPr lang="en-GB" dirty="0" smtClean="0"/>
              <a:t>2016</a:t>
            </a:r>
          </a:p>
          <a:p>
            <a:pPr lvl="0">
              <a:lnSpc>
                <a:spcPct val="150000"/>
              </a:lnSpc>
            </a:pPr>
            <a:r>
              <a:rPr lang="en-GB" dirty="0" smtClean="0"/>
              <a:t>Letter of Commitment		1 July 2016</a:t>
            </a:r>
            <a:endParaRPr lang="de-DE" dirty="0"/>
          </a:p>
          <a:p>
            <a:pPr lvl="0">
              <a:lnSpc>
                <a:spcPct val="150000"/>
              </a:lnSpc>
            </a:pPr>
            <a:r>
              <a:rPr lang="en-GB" dirty="0"/>
              <a:t>Selection of concept notes:	September 2016</a:t>
            </a:r>
            <a:endParaRPr lang="de-DE" dirty="0"/>
          </a:p>
          <a:p>
            <a:pPr lvl="0">
              <a:lnSpc>
                <a:spcPct val="150000"/>
              </a:lnSpc>
            </a:pPr>
            <a:r>
              <a:rPr lang="en-GB" dirty="0"/>
              <a:t>Call open, step 2: 		September 2016 – January </a:t>
            </a:r>
            <a:r>
              <a:rPr lang="en-GB" dirty="0" smtClean="0"/>
              <a:t>2017</a:t>
            </a:r>
          </a:p>
          <a:p>
            <a:pPr lvl="0">
              <a:lnSpc>
                <a:spcPct val="150000"/>
              </a:lnSpc>
            </a:pPr>
            <a:r>
              <a:rPr lang="en-GB" dirty="0" smtClean="0"/>
              <a:t>Letter of Commitment		tbc. February 2017</a:t>
            </a:r>
            <a:endParaRPr lang="de-DE" dirty="0"/>
          </a:p>
          <a:p>
            <a:pPr lvl="0">
              <a:lnSpc>
                <a:spcPct val="150000"/>
              </a:lnSpc>
            </a:pPr>
            <a:r>
              <a:rPr lang="en-GB" dirty="0"/>
              <a:t>Selection of projects : 		May 2017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13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Cooperation with Policy Area Coordinator (regular projects)</a:t>
            </a:r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 dirty="0"/>
          </a:p>
          <a:p>
            <a:r>
              <a:rPr lang="de-DE" b="1" dirty="0" smtClean="0"/>
              <a:t>Informal: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 smtClean="0"/>
              <a:t>Consultation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project</a:t>
            </a:r>
            <a:r>
              <a:rPr lang="de-DE" dirty="0" smtClean="0"/>
              <a:t> </a:t>
            </a:r>
            <a:r>
              <a:rPr lang="de-DE" dirty="0" err="1" smtClean="0"/>
              <a:t>ideas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Exchange </a:t>
            </a:r>
            <a:r>
              <a:rPr lang="de-DE" dirty="0" err="1" smtClean="0"/>
              <a:t>about</a:t>
            </a:r>
            <a:r>
              <a:rPr lang="de-DE" dirty="0" smtClean="0"/>
              <a:t> </a:t>
            </a:r>
            <a:r>
              <a:rPr lang="de-DE" dirty="0" err="1" smtClean="0"/>
              <a:t>project</a:t>
            </a:r>
            <a:r>
              <a:rPr lang="de-DE" dirty="0" smtClean="0"/>
              <a:t> </a:t>
            </a:r>
            <a:r>
              <a:rPr lang="de-DE" dirty="0" err="1" smtClean="0"/>
              <a:t>ideas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idea</a:t>
            </a:r>
            <a:r>
              <a:rPr lang="de-DE" dirty="0" smtClean="0"/>
              <a:t> </a:t>
            </a:r>
            <a:r>
              <a:rPr lang="de-DE" dirty="0" err="1" smtClean="0"/>
              <a:t>owners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b="1" dirty="0"/>
          </a:p>
          <a:p>
            <a:r>
              <a:rPr lang="de-DE" b="1" dirty="0" smtClean="0"/>
              <a:t>Formal:</a:t>
            </a:r>
          </a:p>
          <a:p>
            <a:r>
              <a:rPr lang="de-DE" dirty="0" smtClean="0"/>
              <a:t>e.g. </a:t>
            </a:r>
            <a:r>
              <a:rPr lang="de-DE" dirty="0" err="1" smtClean="0"/>
              <a:t>flagship</a:t>
            </a:r>
            <a:r>
              <a:rPr lang="de-DE" dirty="0" smtClean="0"/>
              <a:t> </a:t>
            </a:r>
            <a:r>
              <a:rPr lang="de-DE" dirty="0" err="1" smtClean="0"/>
              <a:t>status</a:t>
            </a:r>
            <a:r>
              <a:rPr lang="de-DE" dirty="0" smtClean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 smtClean="0"/>
              <a:t>EnviSuM</a:t>
            </a:r>
            <a:r>
              <a:rPr lang="de-DE" dirty="0" smtClean="0"/>
              <a:t> (</a:t>
            </a:r>
            <a:r>
              <a:rPr lang="de-DE" dirty="0" err="1" smtClean="0"/>
              <a:t>confirmed</a:t>
            </a:r>
            <a:r>
              <a:rPr lang="de-DE" dirty="0" smtClean="0"/>
              <a:t>)</a:t>
            </a:r>
            <a:endParaRPr lang="de-D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Go LNG (</a:t>
            </a:r>
            <a:r>
              <a:rPr lang="de-DE" dirty="0" err="1" smtClean="0"/>
              <a:t>unclear</a:t>
            </a:r>
            <a:r>
              <a:rPr lang="de-DE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Green Cruise Port (</a:t>
            </a:r>
            <a:r>
              <a:rPr lang="de-DE" dirty="0" err="1" smtClean="0"/>
              <a:t>unclear</a:t>
            </a:r>
            <a:r>
              <a:rPr lang="de-DE" dirty="0" smtClean="0"/>
              <a:t>)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6306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platzhalt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78" y="0"/>
            <a:ext cx="6166644" cy="6166644"/>
          </a:xfrm>
        </p:spPr>
      </p:pic>
      <p:sp>
        <p:nvSpPr>
          <p:cNvPr id="6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179512" y="6237312"/>
            <a:ext cx="504056" cy="365125"/>
          </a:xfrm>
          <a:prstGeom prst="rect">
            <a:avLst/>
          </a:prstGeom>
        </p:spPr>
        <p:txBody>
          <a:bodyPr/>
          <a:lstStyle/>
          <a:p>
            <a:fld id="{4F3CCC0C-EABD-47DC-B539-FB00AF7AE427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8" name="Fußzeilenplatzhalter 1"/>
          <p:cNvSpPr txBox="1">
            <a:spLocks/>
          </p:cNvSpPr>
          <p:nvPr/>
        </p:nvSpPr>
        <p:spPr>
          <a:xfrm>
            <a:off x="683568" y="6237312"/>
            <a:ext cx="6480820" cy="509141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6th SC Meeting PAC Ship, Copenhagen | 14-15 April 2016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200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68" b="11268"/>
          <a:stretch>
            <a:fillRect/>
          </a:stretch>
        </p:blipFill>
        <p:spPr/>
      </p:pic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 smtClean="0"/>
              <a:t>Starting point: Facility Review 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7" name="Rounded Rectangle 6"/>
          <p:cNvSpPr/>
          <p:nvPr/>
        </p:nvSpPr>
        <p:spPr>
          <a:xfrm>
            <a:off x="395536" y="1484784"/>
            <a:ext cx="2520280" cy="86409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>
                <a:solidFill>
                  <a:srgbClr val="535353"/>
                </a:solidFill>
              </a:rPr>
              <a:t>Could the original Facility aims be reached?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419872" y="4941168"/>
            <a:ext cx="2520280" cy="86409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>
                <a:solidFill>
                  <a:srgbClr val="535353"/>
                </a:solidFill>
              </a:rPr>
              <a:t>What was/is the added value of seed money?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95536" y="2924944"/>
            <a:ext cx="2520280" cy="288032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>
                <a:solidFill>
                  <a:srgbClr val="535353"/>
                </a:solidFill>
              </a:rPr>
              <a:t>Which shortcomings could be observed and will be tackled / were improved in the seed money instrument within Interreg Baltic Sea Region</a:t>
            </a:r>
          </a:p>
        </p:txBody>
      </p:sp>
    </p:spTree>
    <p:extLst>
      <p:ext uri="{BB962C8B-B14F-4D97-AF65-F5344CB8AC3E}">
        <p14:creationId xmlns:p14="http://schemas.microsoft.com/office/powerpoint/2010/main" val="216382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SMF in </a:t>
            </a:r>
            <a:r>
              <a:rPr lang="de-DE" dirty="0" err="1" smtClean="0"/>
              <a:t>short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sp>
        <p:nvSpPr>
          <p:cNvPr id="5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Aims of the Facility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/>
              <a:t>to support emerge of new partnerships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/>
              <a:t>to support the development of potential flagship projects implementing the EUSBSR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Facility´s project funds account for EUR 3.8 million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/>
              <a:t>December 2012 conclusion of Grant Agreement (EUR  1.1 million project funds) 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/>
              <a:t>first amendment in December 2013 added EUR 1.8 million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/>
              <a:t>second amendment in July 2015 added EUR </a:t>
            </a:r>
            <a:r>
              <a:rPr lang="en-GB" dirty="0" smtClean="0"/>
              <a:t>0.9 </a:t>
            </a:r>
            <a:r>
              <a:rPr lang="en-GB" dirty="0"/>
              <a:t>million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21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on seed money projects (1)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sp>
        <p:nvSpPr>
          <p:cNvPr id="5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4 cut-off dates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~100 applicants received feedback/consultation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140 applications received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97 </a:t>
            </a:r>
            <a:r>
              <a:rPr lang="en-GB" dirty="0"/>
              <a:t>projects in </a:t>
            </a:r>
            <a:r>
              <a:rPr lang="en-GB" dirty="0" smtClean="0"/>
              <a:t>total (one </a:t>
            </a:r>
            <a:r>
              <a:rPr lang="en-GB" dirty="0"/>
              <a:t>project could not be </a:t>
            </a:r>
            <a:r>
              <a:rPr lang="en-GB" dirty="0" smtClean="0"/>
              <a:t>contracted)</a:t>
            </a:r>
            <a:endParaRPr lang="en-GB" dirty="0"/>
          </a:p>
          <a:p>
            <a:endParaRPr lang="en-GB" dirty="0"/>
          </a:p>
        </p:txBody>
      </p:sp>
      <p:graphicFrame>
        <p:nvGraphicFramePr>
          <p:cNvPr id="9" name="Picture Placeholder 8"/>
          <p:cNvGraphicFramePr>
            <a:graphicFrameLocks noGrp="1"/>
          </p:cNvGraphicFramePr>
          <p:nvPr>
            <p:ph type="pic" sz="quarter" idx="12"/>
            <p:extLst>
              <p:ext uri="{D42A27DB-BD31-4B8C-83A1-F6EECF244321}">
                <p14:modId xmlns:p14="http://schemas.microsoft.com/office/powerpoint/2010/main" val="2986854754"/>
              </p:ext>
            </p:extLst>
          </p:nvPr>
        </p:nvGraphicFramePr>
        <p:xfrm>
          <a:off x="5148263" y="1628775"/>
          <a:ext cx="3392487" cy="3887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492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t>17</a:t>
            </a:fld>
            <a:endParaRPr lang="de-DE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on seed money projects (2)</a:t>
            </a:r>
            <a:endParaRPr lang="en-GB" dirty="0"/>
          </a:p>
        </p:txBody>
      </p:sp>
      <p:graphicFrame>
        <p:nvGraphicFramePr>
          <p:cNvPr id="8" name="Picture Placeholder 7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89507308"/>
              </p:ext>
            </p:extLst>
          </p:nvPr>
        </p:nvGraphicFramePr>
        <p:xfrm>
          <a:off x="107504" y="1412776"/>
          <a:ext cx="8928992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2655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60" y="1772816"/>
            <a:ext cx="5244516" cy="3888978"/>
          </a:xfrm>
        </p:spPr>
      </p:pic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83568" y="334164"/>
            <a:ext cx="7859216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What´s the added value of seed money?</a:t>
            </a:r>
            <a:endParaRPr lang="en-GB" dirty="0"/>
          </a:p>
        </p:txBody>
      </p:sp>
      <p:sp>
        <p:nvSpPr>
          <p:cNvPr id="2" name="Rounded Rectangle 1"/>
          <p:cNvSpPr/>
          <p:nvPr/>
        </p:nvSpPr>
        <p:spPr>
          <a:xfrm>
            <a:off x="5436096" y="1916832"/>
            <a:ext cx="2520280" cy="86409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rgbClr val="535353"/>
                </a:solidFill>
              </a:rPr>
              <a:t>Where are gaps?</a:t>
            </a:r>
            <a:endParaRPr lang="en-GB" b="1" dirty="0">
              <a:solidFill>
                <a:srgbClr val="535353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197732" y="3356992"/>
            <a:ext cx="2520280" cy="86409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rgbClr val="535353"/>
                </a:solidFill>
              </a:rPr>
              <a:t>What are future challenges?</a:t>
            </a:r>
            <a:endParaRPr lang="en-GB" b="1" dirty="0">
              <a:solidFill>
                <a:srgbClr val="535353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499992" y="4653136"/>
            <a:ext cx="2520280" cy="86409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rgbClr val="535353"/>
                </a:solidFill>
              </a:rPr>
              <a:t>What should be improved?</a:t>
            </a:r>
            <a:endParaRPr lang="en-GB" b="1" dirty="0">
              <a:solidFill>
                <a:srgbClr val="535353"/>
              </a:solidFill>
            </a:endParaRPr>
          </a:p>
        </p:txBody>
      </p:sp>
      <p:sp>
        <p:nvSpPr>
          <p:cNvPr id="11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179512" y="6237312"/>
            <a:ext cx="504056" cy="365125"/>
          </a:xfrm>
        </p:spPr>
        <p:txBody>
          <a:bodyPr/>
          <a:lstStyle/>
          <a:p>
            <a:fld id="{4F3CCC0C-EABD-47DC-B539-FB00AF7AE427}" type="slidenum">
              <a:rPr lang="de-DE" smtClean="0"/>
              <a:pPr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998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  <a:r>
              <a:rPr lang="en-GB" dirty="0" smtClean="0"/>
              <a:t> (1)</a:t>
            </a:r>
            <a:endParaRPr lang="en-GB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t>19</a:t>
            </a:fld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Additional visibility </a:t>
            </a:r>
            <a:r>
              <a:rPr lang="en-GB" dirty="0" smtClean="0"/>
              <a:t>for EUSBSR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Strengthening cooperation between PACs/HACs and projects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Original aims (new partnerships, flagships) partly achieved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/>
              <a:t>Experienced partnerships had advantage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/>
              <a:t>~23 flagships of the new Action Plan based on seed money projects</a:t>
            </a:r>
          </a:p>
          <a:p>
            <a:pPr marL="342900" lvl="1" indent="-342900"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en-GB" dirty="0"/>
              <a:t>Seed money </a:t>
            </a:r>
            <a:r>
              <a:rPr lang="en-GB" dirty="0" smtClean="0">
                <a:sym typeface="Wingdings" panose="05000000000000000000" pitchFamily="2" charset="2"/>
              </a:rPr>
              <a:t>used as</a:t>
            </a:r>
            <a:r>
              <a:rPr lang="en-GB" dirty="0" smtClean="0"/>
              <a:t> </a:t>
            </a:r>
            <a:r>
              <a:rPr lang="en-GB" dirty="0"/>
              <a:t>bridging fund </a:t>
            </a:r>
            <a:endParaRPr lang="en-GB" dirty="0" smtClean="0"/>
          </a:p>
          <a:p>
            <a:pPr marL="342900" lvl="1" indent="-342900"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en-GB" dirty="0" smtClean="0"/>
              <a:t>Almost all projects developed main project work plans but only about half delivered good-quality outputs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lvl="1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501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341784"/>
            <a:ext cx="7859216" cy="638944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tabLst>
                <a:tab pos="447675" algn="l"/>
              </a:tabLst>
            </a:pPr>
            <a:r>
              <a:rPr lang="de-DE" dirty="0"/>
              <a:t>Content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120680" cy="509141"/>
          </a:xfrm>
        </p:spPr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2"/>
          </p:nvPr>
        </p:nvSpPr>
        <p:spPr>
          <a:xfrm>
            <a:off x="251520" y="1196752"/>
            <a:ext cx="8568952" cy="460851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dirty="0" err="1" smtClean="0"/>
              <a:t>Interreg</a:t>
            </a:r>
            <a:r>
              <a:rPr lang="en-GB" dirty="0" smtClean="0"/>
              <a:t> Baltic Sea Region – Priority 3</a:t>
            </a:r>
          </a:p>
          <a:p>
            <a:pPr marL="1200150" lvl="1" indent="-457200"/>
            <a:endParaRPr lang="en-GB" dirty="0" smtClean="0"/>
          </a:p>
          <a:p>
            <a:pPr marL="457200" indent="-457200">
              <a:buFont typeface="+mj-lt"/>
              <a:buAutoNum type="arabicPeriod"/>
            </a:pPr>
            <a:r>
              <a:rPr lang="en-GB" dirty="0" err="1" smtClean="0"/>
              <a:t>Interreg</a:t>
            </a:r>
            <a:r>
              <a:rPr lang="en-GB" dirty="0" smtClean="0"/>
              <a:t> Baltic Sea Region – Seed Money</a:t>
            </a:r>
          </a:p>
          <a:p>
            <a:pPr marL="1200150" lvl="1" indent="-457200"/>
            <a:endParaRPr lang="en-GB" dirty="0" smtClean="0"/>
          </a:p>
          <a:p>
            <a:pPr marL="457200" indent="-457200">
              <a:buFont typeface="+mj-lt"/>
              <a:buAutoNum type="arabicPeriod"/>
            </a:pPr>
            <a:r>
              <a:rPr lang="en-GB" smtClean="0"/>
              <a:t>Upcoming opportunity </a:t>
            </a:r>
            <a:r>
              <a:rPr lang="en-GB" dirty="0" smtClean="0"/>
              <a:t>for cooperation with </a:t>
            </a:r>
            <a:r>
              <a:rPr lang="en-GB" dirty="0" err="1" smtClean="0"/>
              <a:t>Interreg</a:t>
            </a:r>
            <a:r>
              <a:rPr lang="en-GB" dirty="0" smtClean="0"/>
              <a:t> Baltic Sea Region Programme</a:t>
            </a:r>
          </a:p>
        </p:txBody>
      </p:sp>
      <p:sp>
        <p:nvSpPr>
          <p:cNvPr id="6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179512" y="6237312"/>
            <a:ext cx="504056" cy="365125"/>
          </a:xfrm>
        </p:spPr>
        <p:txBody>
          <a:bodyPr/>
          <a:lstStyle/>
          <a:p>
            <a:fld id="{4F3CCC0C-EABD-47DC-B539-FB00AF7AE427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8878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6" b="1606"/>
          <a:stretch>
            <a:fillRect/>
          </a:stretch>
        </p:blipFill>
        <p:spPr>
          <a:xfrm>
            <a:off x="107504" y="1412776"/>
            <a:ext cx="6048672" cy="3888978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…</a:t>
            </a:r>
            <a:r>
              <a:rPr lang="de-DE" dirty="0" err="1" smtClean="0"/>
              <a:t>Seed</a:t>
            </a:r>
            <a:r>
              <a:rPr lang="de-DE" dirty="0" smtClean="0"/>
              <a:t> Money in Interreg Baltic </a:t>
            </a:r>
            <a:r>
              <a:rPr lang="de-DE" dirty="0" err="1" smtClean="0"/>
              <a:t>Sea</a:t>
            </a:r>
            <a:r>
              <a:rPr lang="de-DE" dirty="0" smtClean="0"/>
              <a:t> Region</a:t>
            </a:r>
            <a:endParaRPr lang="de-DE" dirty="0"/>
          </a:p>
        </p:txBody>
      </p:sp>
      <p:sp>
        <p:nvSpPr>
          <p:cNvPr id="10" name="Rounded Rectangle 9"/>
          <p:cNvSpPr/>
          <p:nvPr/>
        </p:nvSpPr>
        <p:spPr>
          <a:xfrm>
            <a:off x="5436096" y="4581128"/>
            <a:ext cx="2952328" cy="122413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rgbClr val="535353"/>
                </a:solidFill>
              </a:rPr>
              <a:t>What has changed?</a:t>
            </a:r>
            <a:endParaRPr lang="en-GB" b="1" dirty="0">
              <a:solidFill>
                <a:srgbClr val="535353"/>
              </a:solidFill>
            </a:endParaRPr>
          </a:p>
        </p:txBody>
      </p:sp>
      <p:sp>
        <p:nvSpPr>
          <p:cNvPr id="11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179512" y="6237312"/>
            <a:ext cx="504056" cy="365125"/>
          </a:xfrm>
        </p:spPr>
        <p:txBody>
          <a:bodyPr/>
          <a:lstStyle/>
          <a:p>
            <a:fld id="{4F3CCC0C-EABD-47DC-B539-FB00AF7AE427}" type="slidenum">
              <a:rPr lang="de-DE" smtClean="0"/>
              <a:pPr/>
              <a:t>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149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Assumptions for “</a:t>
            </a:r>
            <a:r>
              <a:rPr lang="en-GB" dirty="0"/>
              <a:t>new</a:t>
            </a:r>
            <a:r>
              <a:rPr lang="en-GB" dirty="0" smtClean="0"/>
              <a:t>” Seed Money</a:t>
            </a:r>
            <a:endParaRPr lang="en-GB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t>21</a:t>
            </a:fld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MA/JS will focus on the quality of outputs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More transparent and focused communication of MA/JS´s &amp; PACs/HACs´ expectations towards applicants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Focused calls for better alignment of funding and for filling gaps should be applied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E.g. restrictions on certain type of projects / thematic areas</a:t>
            </a:r>
          </a:p>
          <a:p>
            <a:pPr lvl="1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67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Changes for Seed money projects</a:t>
            </a:r>
            <a:endParaRPr lang="en-GB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551" y="2495447"/>
            <a:ext cx="3384177" cy="2254067"/>
          </a:xfrm>
        </p:spPr>
      </p:pic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1800" dirty="0" smtClean="0"/>
              <a:t>Application and reporting via BAMOS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1800" dirty="0" smtClean="0"/>
              <a:t>Organisation of separate calls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1800" dirty="0" smtClean="0"/>
              <a:t>Monitoring Committee will take funding decision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1800" dirty="0" smtClean="0"/>
              <a:t>No Pre-payments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1800" dirty="0" smtClean="0"/>
              <a:t>No Russian / Belarussian partners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1800" dirty="0" smtClean="0"/>
              <a:t>No clarification after submission of application</a:t>
            </a:r>
          </a:p>
          <a:p>
            <a:endParaRPr lang="en-GB" sz="1800" dirty="0" smtClean="0"/>
          </a:p>
          <a:p>
            <a:pPr lvl="1" indent="0">
              <a:buNone/>
            </a:pPr>
            <a:endParaRPr lang="de-DE" sz="1800" dirty="0"/>
          </a:p>
          <a:p>
            <a:pPr marL="703263" lvl="1" indent="-342900">
              <a:buFont typeface="Wingdings" panose="05000000000000000000" pitchFamily="2" charset="2"/>
              <a:buChar char="ü"/>
            </a:pPr>
            <a:endParaRPr lang="de-DE" sz="1800" dirty="0" smtClean="0"/>
          </a:p>
          <a:p>
            <a:pPr marL="703263" lvl="1" indent="-342900">
              <a:buFont typeface="Wingdings" panose="05000000000000000000" pitchFamily="2" charset="2"/>
              <a:buChar char="ü"/>
            </a:pPr>
            <a:endParaRPr lang="en-GB" sz="1800" dirty="0"/>
          </a:p>
        </p:txBody>
      </p:sp>
      <p:sp>
        <p:nvSpPr>
          <p:cNvPr id="7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179512" y="6237312"/>
            <a:ext cx="504056" cy="365125"/>
          </a:xfrm>
        </p:spPr>
        <p:txBody>
          <a:bodyPr/>
          <a:lstStyle/>
          <a:p>
            <a:fld id="{4F3CCC0C-EABD-47DC-B539-FB00AF7AE427}" type="slidenum">
              <a:rPr lang="de-DE" smtClean="0"/>
              <a:pPr/>
              <a:t>22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154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Focus on quality of outputs</a:t>
            </a:r>
            <a:endParaRPr lang="en-GB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551" y="2495447"/>
            <a:ext cx="3384177" cy="2254067"/>
          </a:xfrm>
        </p:spPr>
      </p:pic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1800" dirty="0" smtClean="0"/>
              <a:t>Clearer communication of expectations to applicants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1800" dirty="0" smtClean="0"/>
              <a:t>Focus defined in call announcement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1800" dirty="0" smtClean="0"/>
              <a:t>3 outputs equal 50,000 EUR</a:t>
            </a:r>
          </a:p>
          <a:p>
            <a:pPr marL="703263" lvl="1" indent="-342900"/>
            <a:r>
              <a:rPr lang="en-GB" sz="1800" dirty="0" smtClean="0"/>
              <a:t>Report on state of play – lump sum = 18,000 EUR</a:t>
            </a:r>
          </a:p>
          <a:p>
            <a:pPr marL="703263" lvl="1" indent="-342900"/>
            <a:r>
              <a:rPr lang="en-GB" sz="1800" dirty="0" smtClean="0"/>
              <a:t>Main project work plan – lump sum = 28,000 EUR</a:t>
            </a:r>
          </a:p>
          <a:p>
            <a:pPr marL="703263" lvl="1" indent="-342900"/>
            <a:r>
              <a:rPr lang="en-GB" sz="1800" dirty="0" smtClean="0"/>
              <a:t>Report on funding sources – lump sum = 4,000 EUR</a:t>
            </a:r>
          </a:p>
          <a:p>
            <a:pPr marL="342900" lvl="1" indent="-342900">
              <a:buFont typeface="Wingdings" panose="05000000000000000000" pitchFamily="2" charset="2"/>
              <a:buChar char="ü"/>
              <a:tabLst>
                <a:tab pos="447675" algn="l"/>
              </a:tabLst>
            </a:pPr>
            <a:r>
              <a:rPr lang="en-GB" sz="1800" dirty="0" smtClean="0"/>
              <a:t>Quality criteria for output monitoring</a:t>
            </a:r>
          </a:p>
          <a:p>
            <a:pPr marL="703263" lvl="1" indent="-342900"/>
            <a:endParaRPr lang="en-GB" sz="1800" dirty="0" smtClean="0"/>
          </a:p>
          <a:p>
            <a:pPr marL="703263" lvl="1" indent="-342900"/>
            <a:endParaRPr lang="en-GB" sz="1800" dirty="0" smtClean="0"/>
          </a:p>
          <a:p>
            <a:pPr lvl="1" indent="0">
              <a:buNone/>
            </a:pPr>
            <a:endParaRPr lang="de-DE" sz="1800" dirty="0"/>
          </a:p>
          <a:p>
            <a:pPr marL="703263" lvl="1" indent="-342900">
              <a:buFont typeface="Wingdings" panose="05000000000000000000" pitchFamily="2" charset="2"/>
              <a:buChar char="ü"/>
            </a:pPr>
            <a:endParaRPr lang="de-DE" sz="1800" dirty="0" smtClean="0"/>
          </a:p>
          <a:p>
            <a:pPr marL="703263" lvl="1" indent="-342900">
              <a:buFont typeface="Wingdings" panose="05000000000000000000" pitchFamily="2" charset="2"/>
              <a:buChar char="ü"/>
            </a:pPr>
            <a:endParaRPr lang="en-GB" sz="1800" dirty="0"/>
          </a:p>
        </p:txBody>
      </p:sp>
      <p:sp>
        <p:nvSpPr>
          <p:cNvPr id="7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179512" y="6237312"/>
            <a:ext cx="504056" cy="365125"/>
          </a:xfrm>
        </p:spPr>
        <p:txBody>
          <a:bodyPr/>
          <a:lstStyle/>
          <a:p>
            <a:fld id="{4F3CCC0C-EABD-47DC-B539-FB00AF7AE427}" type="slidenum">
              <a:rPr lang="de-DE" smtClean="0"/>
              <a:pPr/>
              <a:t>23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1316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Pre-selection process</a:t>
            </a:r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421" t="15890" r="24907" b="6334"/>
          <a:stretch/>
        </p:blipFill>
        <p:spPr bwMode="auto">
          <a:xfrm rot="21288169">
            <a:off x="919900" y="1613123"/>
            <a:ext cx="3004457" cy="376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/>
          <p:cNvSpPr/>
          <p:nvPr/>
        </p:nvSpPr>
        <p:spPr>
          <a:xfrm rot="9974804" flipV="1">
            <a:off x="4067944" y="899434"/>
            <a:ext cx="3168352" cy="1804502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rgbClr val="535353"/>
                </a:solidFill>
              </a:rPr>
              <a:t>You start!</a:t>
            </a:r>
            <a:endParaRPr lang="en-GB" b="1" dirty="0">
              <a:solidFill>
                <a:srgbClr val="535353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796136" y="2620760"/>
            <a:ext cx="2520280" cy="3096344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 smtClean="0">
                <a:solidFill>
                  <a:srgbClr val="535353"/>
                </a:solidFill>
              </a:rPr>
              <a:t>Involvement of steering group/ equivalent bodies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 smtClean="0">
                <a:solidFill>
                  <a:srgbClr val="535353"/>
                </a:solidFill>
              </a:rPr>
              <a:t>Approx. 4-6 weeks for assessment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 smtClean="0">
                <a:solidFill>
                  <a:srgbClr val="535353"/>
                </a:solidFill>
              </a:rPr>
              <a:t>Communication to applicants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 smtClean="0">
                <a:solidFill>
                  <a:srgbClr val="535353"/>
                </a:solidFill>
              </a:rPr>
              <a:t>Priority list (max. 5 applications) to MA/JS</a:t>
            </a:r>
            <a:endParaRPr lang="en-GB" sz="1600" b="1" dirty="0">
              <a:solidFill>
                <a:srgbClr val="535353"/>
              </a:solidFill>
            </a:endParaRPr>
          </a:p>
        </p:txBody>
      </p:sp>
      <p:sp>
        <p:nvSpPr>
          <p:cNvPr id="9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179512" y="6237312"/>
            <a:ext cx="504056" cy="365125"/>
          </a:xfrm>
        </p:spPr>
        <p:txBody>
          <a:bodyPr/>
          <a:lstStyle/>
          <a:p>
            <a:fld id="{4F3CCC0C-EABD-47DC-B539-FB00AF7AE427}" type="slidenum">
              <a:rPr lang="de-DE" smtClean="0"/>
              <a:pPr/>
              <a:t>24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66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Pre-selection criteria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51822773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Multiply 7"/>
          <p:cNvSpPr/>
          <p:nvPr/>
        </p:nvSpPr>
        <p:spPr>
          <a:xfrm>
            <a:off x="1763688" y="1315616"/>
            <a:ext cx="914400" cy="9144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Multiply 8"/>
          <p:cNvSpPr/>
          <p:nvPr/>
        </p:nvSpPr>
        <p:spPr>
          <a:xfrm>
            <a:off x="1763688" y="2147789"/>
            <a:ext cx="914400" cy="9144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Multiply 9"/>
          <p:cNvSpPr/>
          <p:nvPr/>
        </p:nvSpPr>
        <p:spPr>
          <a:xfrm>
            <a:off x="1761431" y="2980931"/>
            <a:ext cx="914400" cy="9144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Multiply 10"/>
          <p:cNvSpPr/>
          <p:nvPr/>
        </p:nvSpPr>
        <p:spPr>
          <a:xfrm>
            <a:off x="1770956" y="3789040"/>
            <a:ext cx="914400" cy="9144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Multiply 11"/>
          <p:cNvSpPr/>
          <p:nvPr/>
        </p:nvSpPr>
        <p:spPr>
          <a:xfrm>
            <a:off x="1761431" y="4618831"/>
            <a:ext cx="914400" cy="9144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179512" y="6237312"/>
            <a:ext cx="504056" cy="365125"/>
          </a:xfrm>
        </p:spPr>
        <p:txBody>
          <a:bodyPr/>
          <a:lstStyle/>
          <a:p>
            <a:fld id="{4F3CCC0C-EABD-47DC-B539-FB00AF7AE427}" type="slidenum">
              <a:rPr lang="de-DE" smtClean="0"/>
              <a:pPr/>
              <a:t>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678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Proposed timeline</a:t>
            </a:r>
            <a:endParaRPr lang="en-GB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June 2016: Approval of call announcement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September/October 2016: Opening of the call / support applicants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November-December 2016: PAC/HAC pre-selection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January 2017: Lead Applicant seminar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February 2017: Submission deadline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February-March 2017: Assessment MA/JS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Until May 2017: Written approval / approval during MC meeting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179512" y="6237312"/>
            <a:ext cx="504056" cy="365125"/>
          </a:xfrm>
        </p:spPr>
        <p:txBody>
          <a:bodyPr/>
          <a:lstStyle/>
          <a:p>
            <a:fld id="{4F3CCC0C-EABD-47DC-B539-FB00AF7AE427}" type="slidenum">
              <a:rPr lang="de-DE" smtClean="0"/>
              <a:pPr/>
              <a:t>26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7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platzhalt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78" y="0"/>
            <a:ext cx="6166644" cy="6166644"/>
          </a:xfrm>
        </p:spPr>
      </p:pic>
      <p:sp>
        <p:nvSpPr>
          <p:cNvPr id="6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179512" y="6237312"/>
            <a:ext cx="504056" cy="365125"/>
          </a:xfrm>
          <a:prstGeom prst="rect">
            <a:avLst/>
          </a:prstGeom>
        </p:spPr>
        <p:txBody>
          <a:bodyPr/>
          <a:lstStyle/>
          <a:p>
            <a:fld id="{4F3CCC0C-EABD-47DC-B539-FB00AF7AE427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7" name="Fußzeilenplatzhalt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6th SC Meeting PAC Ship, Copenhagen | 14-15 April 2016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7153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Upcoming opportunities for PAC / IBSR cooperation</a:t>
            </a:r>
            <a:endParaRPr lang="en-GB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Programme‘s cluster initiative under development</a:t>
            </a:r>
          </a:p>
          <a:p>
            <a:endParaRPr lang="en-GB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Workshop on technicalities with stakeholders (PACS/HACS) during EUSBSR Annual Forum (8-9 November/Stockholm)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Needs?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Outputs?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Avoiding overlaps!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Cluster </a:t>
            </a:r>
            <a:r>
              <a:rPr lang="en-GB" dirty="0"/>
              <a:t>topics „Blue Growth</a:t>
            </a:r>
            <a:r>
              <a:rPr lang="en-GB" dirty="0" smtClean="0"/>
              <a:t>“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  <p:sp>
        <p:nvSpPr>
          <p:cNvPr id="5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179512" y="6237312"/>
            <a:ext cx="504056" cy="365125"/>
          </a:xfrm>
        </p:spPr>
        <p:txBody>
          <a:bodyPr/>
          <a:lstStyle/>
          <a:p>
            <a:fld id="{4F3CCC0C-EABD-47DC-B539-FB00AF7AE427}" type="slidenum">
              <a:rPr lang="de-DE" smtClean="0"/>
              <a:pPr/>
              <a:t>28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1384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platzhalt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78" y="0"/>
            <a:ext cx="6166644" cy="6166644"/>
          </a:xfrm>
        </p:spPr>
      </p:pic>
      <p:sp>
        <p:nvSpPr>
          <p:cNvPr id="6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179512" y="6237312"/>
            <a:ext cx="504056" cy="365125"/>
          </a:xfrm>
          <a:prstGeom prst="rect">
            <a:avLst/>
          </a:prstGeom>
        </p:spPr>
        <p:txBody>
          <a:bodyPr/>
          <a:lstStyle/>
          <a:p>
            <a:fld id="{4F3CCC0C-EABD-47DC-B539-FB00AF7AE427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7" name="Fußzeilenplatzhalt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6th SC Meeting PAC Ship, Copenhagen | 14-15 April 2016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644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L:\01_IR BSR 2014-2020\10_Communication\11_Photos_Illustrations\graphic elements of CD\the_wave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1926" y="333375"/>
            <a:ext cx="10446042" cy="5465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pPr/>
              <a:t>3</a:t>
            </a:fld>
            <a:endParaRPr lang="de-DE" dirty="0"/>
          </a:p>
        </p:txBody>
      </p:sp>
      <p:grpSp>
        <p:nvGrpSpPr>
          <p:cNvPr id="2" name="Group 1"/>
          <p:cNvGrpSpPr/>
          <p:nvPr/>
        </p:nvGrpSpPr>
        <p:grpSpPr>
          <a:xfrm>
            <a:off x="827087" y="2567037"/>
            <a:ext cx="7058025" cy="540000"/>
            <a:chOff x="827087" y="2567037"/>
            <a:chExt cx="7058025" cy="540000"/>
          </a:xfrm>
        </p:grpSpPr>
        <p:sp>
          <p:nvSpPr>
            <p:cNvPr id="8" name="Rounded Rectangle 7"/>
            <p:cNvSpPr/>
            <p:nvPr/>
          </p:nvSpPr>
          <p:spPr>
            <a:xfrm>
              <a:off x="827087" y="2567037"/>
              <a:ext cx="7058025" cy="540000"/>
            </a:xfrm>
            <a:prstGeom prst="roundRect">
              <a:avLst>
                <a:gd name="adj" fmla="val 50000"/>
              </a:avLst>
            </a:prstGeom>
            <a:solidFill>
              <a:srgbClr val="0679AC"/>
            </a:solid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Rounded Rectangle 4"/>
            <p:cNvSpPr/>
            <p:nvPr/>
          </p:nvSpPr>
          <p:spPr>
            <a:xfrm>
              <a:off x="894963" y="2582853"/>
              <a:ext cx="6922274" cy="50836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88000" tIns="26670" rIns="35560" bIns="2667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3000" b="1" kern="0" dirty="0" smtClean="0">
                  <a:solidFill>
                    <a:prstClr val="white"/>
                  </a:solidFill>
                </a:rPr>
                <a:t>3.1 	</a:t>
              </a:r>
              <a:r>
                <a:rPr lang="de-DE" sz="3000" b="1" kern="0" dirty="0" err="1" smtClean="0">
                  <a:solidFill>
                    <a:prstClr val="white"/>
                  </a:solidFill>
                </a:rPr>
                <a:t>Interoperability</a:t>
              </a:r>
              <a:endParaRPr lang="de-DE" sz="3000" b="1" kern="0" dirty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Group 9"/>
          <p:cNvGrpSpPr/>
          <p:nvPr/>
        </p:nvGrpSpPr>
        <p:grpSpPr>
          <a:xfrm>
            <a:off x="827087" y="3187587"/>
            <a:ext cx="7058025" cy="540000"/>
            <a:chOff x="4601559" y="1859586"/>
            <a:chExt cx="1635369" cy="725663"/>
          </a:xfrm>
        </p:grpSpPr>
        <p:sp>
          <p:nvSpPr>
            <p:cNvPr id="11" name="Rounded Rectangle 10"/>
            <p:cNvSpPr/>
            <p:nvPr/>
          </p:nvSpPr>
          <p:spPr>
            <a:xfrm>
              <a:off x="4601559" y="1859586"/>
              <a:ext cx="1635369" cy="725663"/>
            </a:xfrm>
            <a:prstGeom prst="roundRect">
              <a:avLst>
                <a:gd name="adj" fmla="val 50000"/>
              </a:avLst>
            </a:prstGeom>
            <a:solidFill>
              <a:srgbClr val="0679AC"/>
            </a:solid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Rounded Rectangle 6"/>
            <p:cNvSpPr/>
            <p:nvPr/>
          </p:nvSpPr>
          <p:spPr>
            <a:xfrm>
              <a:off x="4622813" y="1880840"/>
              <a:ext cx="1592861" cy="70440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88000" tIns="26670" rIns="35560" bIns="2667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3000" b="1" kern="0" smtClean="0">
                  <a:solidFill>
                    <a:prstClr val="white"/>
                  </a:solidFill>
                </a:rPr>
                <a:t>3.2 	Accessibility </a:t>
              </a:r>
              <a:endParaRPr lang="de-DE" sz="3000" kern="0" dirty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Group 12"/>
          <p:cNvGrpSpPr/>
          <p:nvPr/>
        </p:nvGrpSpPr>
        <p:grpSpPr>
          <a:xfrm>
            <a:off x="827087" y="3808137"/>
            <a:ext cx="7058025" cy="540000"/>
            <a:chOff x="4601559" y="2696890"/>
            <a:chExt cx="1635369" cy="295395"/>
          </a:xfrm>
        </p:grpSpPr>
        <p:sp>
          <p:nvSpPr>
            <p:cNvPr id="14" name="Rounded Rectangle 13"/>
            <p:cNvSpPr/>
            <p:nvPr/>
          </p:nvSpPr>
          <p:spPr>
            <a:xfrm>
              <a:off x="4601559" y="2696890"/>
              <a:ext cx="1635369" cy="295395"/>
            </a:xfrm>
            <a:prstGeom prst="roundRect">
              <a:avLst>
                <a:gd name="adj" fmla="val 50000"/>
              </a:avLst>
            </a:prstGeom>
            <a:solidFill>
              <a:srgbClr val="0679AC"/>
            </a:solidFill>
            <a:ln w="25400" cap="flat" cmpd="sng" algn="ctr">
              <a:noFill/>
              <a:prstDash val="solid"/>
            </a:ln>
            <a:effectLst/>
          </p:spPr>
        </p:sp>
        <p:sp>
          <p:nvSpPr>
            <p:cNvPr id="15" name="Rounded Rectangle 8"/>
            <p:cNvSpPr/>
            <p:nvPr/>
          </p:nvSpPr>
          <p:spPr>
            <a:xfrm>
              <a:off x="4610211" y="2705542"/>
              <a:ext cx="1618065" cy="27809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88000" tIns="26670" rIns="35560" bIns="2667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3000" b="1" kern="0" smtClean="0">
                  <a:solidFill>
                    <a:prstClr val="white"/>
                  </a:solidFill>
                </a:rPr>
                <a:t>3.3 	Maritime safety</a:t>
              </a:r>
              <a:endParaRPr lang="de-DE" sz="3000" b="1" kern="0" dirty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oup 15"/>
          <p:cNvGrpSpPr/>
          <p:nvPr/>
        </p:nvGrpSpPr>
        <p:grpSpPr>
          <a:xfrm>
            <a:off x="827087" y="5049237"/>
            <a:ext cx="7058025" cy="539999"/>
            <a:chOff x="4601559" y="3408862"/>
            <a:chExt cx="1635369" cy="725663"/>
          </a:xfrm>
        </p:grpSpPr>
        <p:sp>
          <p:nvSpPr>
            <p:cNvPr id="17" name="Rounded Rectangle 16"/>
            <p:cNvSpPr/>
            <p:nvPr/>
          </p:nvSpPr>
          <p:spPr>
            <a:xfrm>
              <a:off x="4601559" y="3408862"/>
              <a:ext cx="1635369" cy="725663"/>
            </a:xfrm>
            <a:prstGeom prst="roundRect">
              <a:avLst>
                <a:gd name="adj" fmla="val 50000"/>
              </a:avLst>
            </a:prstGeom>
            <a:solidFill>
              <a:srgbClr val="0679AC"/>
            </a:solidFill>
            <a:ln w="25400" cap="flat" cmpd="sng" algn="ctr">
              <a:noFill/>
              <a:prstDash val="solid"/>
            </a:ln>
            <a:effectLst/>
          </p:spPr>
        </p:sp>
        <p:sp>
          <p:nvSpPr>
            <p:cNvPr id="18" name="Rounded Rectangle 10"/>
            <p:cNvSpPr/>
            <p:nvPr/>
          </p:nvSpPr>
          <p:spPr>
            <a:xfrm>
              <a:off x="4622813" y="3442540"/>
              <a:ext cx="1592861" cy="6831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88000" tIns="26670" rIns="35560" bIns="2667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3000" b="1" kern="0" smtClean="0">
                  <a:solidFill>
                    <a:prstClr val="white"/>
                  </a:solidFill>
                </a:rPr>
                <a:t>3.5 	Urban </a:t>
              </a:r>
              <a:r>
                <a:rPr lang="de-DE" sz="3000" b="1" kern="0" dirty="0" err="1" smtClean="0">
                  <a:solidFill>
                    <a:prstClr val="white"/>
                  </a:solidFill>
                </a:rPr>
                <a:t>mobility</a:t>
              </a:r>
              <a:endParaRPr lang="de-DE" sz="3000" b="1" kern="0" dirty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18"/>
          <p:cNvGrpSpPr/>
          <p:nvPr/>
        </p:nvGrpSpPr>
        <p:grpSpPr>
          <a:xfrm>
            <a:off x="827087" y="1484785"/>
            <a:ext cx="7058025" cy="936104"/>
            <a:chOff x="206504" y="1210078"/>
            <a:chExt cx="1635369" cy="792214"/>
          </a:xfrm>
          <a:solidFill>
            <a:sysClr val="window" lastClr="FFFFFF"/>
          </a:solidFill>
        </p:grpSpPr>
        <p:sp>
          <p:nvSpPr>
            <p:cNvPr id="20" name="Rounded Rectangle 19"/>
            <p:cNvSpPr/>
            <p:nvPr/>
          </p:nvSpPr>
          <p:spPr>
            <a:xfrm>
              <a:off x="206504" y="1210078"/>
              <a:ext cx="1635369" cy="792214"/>
            </a:xfrm>
            <a:prstGeom prst="roundRect">
              <a:avLst>
                <a:gd name="adj" fmla="val 50000"/>
              </a:avLst>
            </a:prstGeom>
            <a:grpFill/>
            <a:ln w="38100" cap="flat" cmpd="sng" algn="ctr">
              <a:solidFill>
                <a:srgbClr val="0679AC"/>
              </a:solidFill>
              <a:prstDash val="solid"/>
              <a:round/>
            </a:ln>
            <a:effectLst/>
          </p:spPr>
        </p:sp>
        <p:sp>
          <p:nvSpPr>
            <p:cNvPr id="21" name="Rounded Rectangle 6"/>
            <p:cNvSpPr/>
            <p:nvPr/>
          </p:nvSpPr>
          <p:spPr>
            <a:xfrm>
              <a:off x="229707" y="1233281"/>
              <a:ext cx="1588963" cy="745808"/>
            </a:xfrm>
            <a:prstGeom prst="rect">
              <a:avLst/>
            </a:prstGeom>
            <a:noFill/>
            <a:ln w="38100">
              <a:noFill/>
            </a:ln>
            <a:effectLst/>
          </p:spPr>
          <p:txBody>
            <a:bodyPr spcFirstLastPara="0" vert="horz" wrap="square" lIns="35560" tIns="26670" rIns="35560" bIns="2667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3600" b="1" kern="0" cap="small" smtClean="0">
                  <a:solidFill>
                    <a:srgbClr val="0679A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Transport</a:t>
              </a:r>
              <a:endParaRPr lang="de-DE" sz="3600" b="1" kern="0" cap="small" dirty="0" smtClean="0">
                <a:solidFill>
                  <a:srgbClr val="0679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Group 21"/>
          <p:cNvGrpSpPr/>
          <p:nvPr/>
        </p:nvGrpSpPr>
        <p:grpSpPr>
          <a:xfrm>
            <a:off x="827087" y="4428687"/>
            <a:ext cx="7058025" cy="540000"/>
            <a:chOff x="4601559" y="3103926"/>
            <a:chExt cx="1635369" cy="725663"/>
          </a:xfrm>
        </p:grpSpPr>
        <p:sp>
          <p:nvSpPr>
            <p:cNvPr id="23" name="Rounded Rectangle 22"/>
            <p:cNvSpPr/>
            <p:nvPr/>
          </p:nvSpPr>
          <p:spPr>
            <a:xfrm>
              <a:off x="4601559" y="3103926"/>
              <a:ext cx="1635369" cy="725663"/>
            </a:xfrm>
            <a:prstGeom prst="roundRect">
              <a:avLst>
                <a:gd name="adj" fmla="val 50000"/>
              </a:avLst>
            </a:prstGeom>
            <a:solidFill>
              <a:srgbClr val="0679AC"/>
            </a:solidFill>
            <a:ln w="25400" cap="flat" cmpd="sng" algn="ctr">
              <a:noFill/>
              <a:prstDash val="solid"/>
            </a:ln>
            <a:effectLst/>
          </p:spPr>
        </p:sp>
        <p:sp>
          <p:nvSpPr>
            <p:cNvPr id="24" name="Rounded Rectangle 10"/>
            <p:cNvSpPr/>
            <p:nvPr/>
          </p:nvSpPr>
          <p:spPr>
            <a:xfrm>
              <a:off x="4622813" y="3125180"/>
              <a:ext cx="1592861" cy="68315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88000" tIns="26670" rIns="35560" bIns="2667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3000" b="1" kern="0" smtClean="0">
                  <a:solidFill>
                    <a:prstClr val="white"/>
                  </a:solidFill>
                </a:rPr>
                <a:t>3.4 	Shipping</a:t>
              </a:r>
              <a:endParaRPr lang="de-DE" sz="3000" b="1" kern="0" dirty="0" smtClean="0">
                <a:solidFill>
                  <a:prstClr val="white"/>
                </a:solidFill>
              </a:endParaRPr>
            </a:p>
          </p:txBody>
        </p:sp>
      </p:grpSp>
      <p:sp>
        <p:nvSpPr>
          <p:cNvPr id="25" name="Title 4"/>
          <p:cNvSpPr>
            <a:spLocks noGrp="1"/>
          </p:cNvSpPr>
          <p:nvPr>
            <p:ph type="title"/>
          </p:nvPr>
        </p:nvSpPr>
        <p:spPr>
          <a:xfrm>
            <a:off x="683568" y="334164"/>
            <a:ext cx="7859216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tabLst>
                <a:tab pos="447675" algn="l"/>
              </a:tabLst>
            </a:pPr>
            <a:r>
              <a:rPr lang="de-DE" dirty="0" err="1"/>
              <a:t>Priority</a:t>
            </a:r>
            <a:r>
              <a:rPr lang="de-DE" dirty="0"/>
              <a:t> 3</a:t>
            </a:r>
            <a:endParaRPr lang="en-GB" dirty="0"/>
          </a:p>
        </p:txBody>
      </p:sp>
      <p:grpSp>
        <p:nvGrpSpPr>
          <p:cNvPr id="16" name="Group 4"/>
          <p:cNvGrpSpPr/>
          <p:nvPr/>
        </p:nvGrpSpPr>
        <p:grpSpPr>
          <a:xfrm>
            <a:off x="5499720" y="653346"/>
            <a:ext cx="2384648" cy="540000"/>
            <a:chOff x="5499720" y="833426"/>
            <a:chExt cx="2384648" cy="540000"/>
          </a:xfrm>
        </p:grpSpPr>
        <p:sp>
          <p:nvSpPr>
            <p:cNvPr id="28" name="Rounded Rectangle 27"/>
            <p:cNvSpPr/>
            <p:nvPr/>
          </p:nvSpPr>
          <p:spPr>
            <a:xfrm>
              <a:off x="5499720" y="833426"/>
              <a:ext cx="2384648" cy="540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  <a:round/>
            </a:ln>
            <a:effectLst/>
          </p:spPr>
        </p:sp>
        <p:sp>
          <p:nvSpPr>
            <p:cNvPr id="29" name="Rounded Rectangle 6"/>
            <p:cNvSpPr/>
            <p:nvPr/>
          </p:nvSpPr>
          <p:spPr>
            <a:xfrm>
              <a:off x="5533554" y="843151"/>
              <a:ext cx="2316980" cy="5083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35560" tIns="26670" rIns="35560" bIns="2667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2200" b="1" kern="0" dirty="0" smtClean="0">
                  <a:solidFill>
                    <a:prstClr val="white"/>
                  </a:solidFill>
                </a:rPr>
                <a:t>EUR 41.2 </a:t>
              </a:r>
              <a:r>
                <a:rPr lang="de-DE" sz="2200" b="1" kern="0" dirty="0" err="1" smtClean="0">
                  <a:solidFill>
                    <a:prstClr val="white"/>
                  </a:solidFill>
                </a:rPr>
                <a:t>million</a:t>
              </a:r>
              <a:endParaRPr lang="de-DE" sz="2200" b="1" kern="0" dirty="0" smtClean="0">
                <a:solidFill>
                  <a:prstClr val="white"/>
                </a:solidFill>
              </a:endParaRPr>
            </a:p>
          </p:txBody>
        </p:sp>
      </p:grpSp>
      <p:sp>
        <p:nvSpPr>
          <p:cNvPr id="2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120680" cy="509141"/>
          </a:xfrm>
        </p:spPr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2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platzhalter 4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37288"/>
          </a:xfr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Clean shipping funding potentials within the </a:t>
            </a:r>
            <a:r>
              <a:rPr lang="en-US" dirty="0" err="1"/>
              <a:t>Interreg</a:t>
            </a:r>
            <a:r>
              <a:rPr lang="en-US" dirty="0"/>
              <a:t> Baltic Sea Region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pPr lvl="0"/>
            <a:r>
              <a:rPr lang="de-DE" dirty="0" err="1" smtClean="0"/>
              <a:t>Bartłomiej</a:t>
            </a:r>
            <a:r>
              <a:rPr lang="de-DE" dirty="0" smtClean="0"/>
              <a:t> </a:t>
            </a:r>
            <a:r>
              <a:rPr lang="de-DE" dirty="0"/>
              <a:t>Wierzbicki </a:t>
            </a:r>
          </a:p>
          <a:p>
            <a:pPr lvl="0"/>
            <a:r>
              <a:rPr lang="de-DE" dirty="0"/>
              <a:t>Project </a:t>
            </a:r>
            <a:r>
              <a:rPr lang="de-DE" dirty="0" smtClean="0"/>
              <a:t>Officer</a:t>
            </a:r>
            <a:endParaRPr lang="de-DE" dirty="0"/>
          </a:p>
          <a:p>
            <a:pPr lvl="0"/>
            <a:r>
              <a:rPr lang="de-DE" dirty="0"/>
              <a:t>Managing Authority/ Joint </a:t>
            </a:r>
            <a:r>
              <a:rPr lang="de-DE" dirty="0" err="1"/>
              <a:t>Secretariat</a:t>
            </a:r>
            <a:r>
              <a:rPr lang="de-DE" dirty="0"/>
              <a:t/>
            </a:r>
            <a:br>
              <a:rPr lang="de-DE" dirty="0"/>
            </a:br>
            <a:r>
              <a:rPr lang="de-DE" dirty="0"/>
              <a:t>Phone: </a:t>
            </a:r>
            <a:r>
              <a:rPr lang="de-DE" dirty="0" smtClean="0"/>
              <a:t>+</a:t>
            </a:r>
            <a:r>
              <a:rPr lang="de-DE" dirty="0"/>
              <a:t>49 381 45 484 5291</a:t>
            </a:r>
            <a:br>
              <a:rPr lang="de-DE" dirty="0"/>
            </a:br>
            <a:r>
              <a:rPr lang="de-DE" dirty="0" err="1"/>
              <a:t>e-mail</a:t>
            </a:r>
            <a:r>
              <a:rPr lang="de-DE" dirty="0"/>
              <a:t>: </a:t>
            </a:r>
            <a:r>
              <a:rPr lang="de-DE" dirty="0" smtClean="0"/>
              <a:t>bartlomiej.wierzbicki@interreg-baltic.eu</a:t>
            </a:r>
            <a:r>
              <a:rPr lang="de-DE" dirty="0"/>
              <a:t/>
            </a:r>
            <a:br>
              <a:rPr lang="de-DE" dirty="0"/>
            </a:br>
            <a:r>
              <a:rPr lang="de-DE" dirty="0"/>
              <a:t>www.interreg-baltic.eu</a:t>
            </a:r>
          </a:p>
        </p:txBody>
      </p:sp>
    </p:spTree>
    <p:extLst>
      <p:ext uri="{BB962C8B-B14F-4D97-AF65-F5344CB8AC3E}">
        <p14:creationId xmlns:p14="http://schemas.microsoft.com/office/powerpoint/2010/main" val="425341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L:\01_IR BSR 2014-2020\10_Communication\11_Photos_Illustrations\graphic elements of CD\the_wave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1926" y="333375"/>
            <a:ext cx="10446042" cy="5465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pPr/>
              <a:t>4</a:t>
            </a:fld>
            <a:endParaRPr lang="de-DE" dirty="0"/>
          </a:p>
        </p:txBody>
      </p:sp>
      <p:grpSp>
        <p:nvGrpSpPr>
          <p:cNvPr id="2" name="Group 1"/>
          <p:cNvGrpSpPr/>
          <p:nvPr/>
        </p:nvGrpSpPr>
        <p:grpSpPr>
          <a:xfrm>
            <a:off x="827087" y="2567037"/>
            <a:ext cx="7058025" cy="540000"/>
            <a:chOff x="827087" y="2567037"/>
            <a:chExt cx="7058025" cy="540000"/>
          </a:xfrm>
        </p:grpSpPr>
        <p:sp>
          <p:nvSpPr>
            <p:cNvPr id="8" name="Rounded Rectangle 7"/>
            <p:cNvSpPr/>
            <p:nvPr/>
          </p:nvSpPr>
          <p:spPr>
            <a:xfrm>
              <a:off x="827087" y="2567037"/>
              <a:ext cx="7058025" cy="540000"/>
            </a:xfrm>
            <a:prstGeom prst="roundRect">
              <a:avLst>
                <a:gd name="adj" fmla="val 50000"/>
              </a:avLst>
            </a:prstGeom>
            <a:solidFill>
              <a:srgbClr val="0679AC"/>
            </a:solid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Rounded Rectangle 4"/>
            <p:cNvSpPr/>
            <p:nvPr/>
          </p:nvSpPr>
          <p:spPr>
            <a:xfrm>
              <a:off x="894963" y="2582853"/>
              <a:ext cx="6922274" cy="50836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88000" tIns="26670" rIns="35560" bIns="2667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3000" b="1" kern="0" smtClean="0">
                  <a:solidFill>
                    <a:prstClr val="white"/>
                  </a:solidFill>
                </a:rPr>
                <a:t>3.1 	Interoperability</a:t>
              </a:r>
              <a:endParaRPr lang="de-DE" sz="3000" b="1" kern="0" dirty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Group 12"/>
          <p:cNvGrpSpPr/>
          <p:nvPr/>
        </p:nvGrpSpPr>
        <p:grpSpPr>
          <a:xfrm>
            <a:off x="827087" y="3808137"/>
            <a:ext cx="7058025" cy="540000"/>
            <a:chOff x="4601559" y="2696890"/>
            <a:chExt cx="1635369" cy="295395"/>
          </a:xfrm>
        </p:grpSpPr>
        <p:sp>
          <p:nvSpPr>
            <p:cNvPr id="14" name="Rounded Rectangle 13"/>
            <p:cNvSpPr/>
            <p:nvPr/>
          </p:nvSpPr>
          <p:spPr>
            <a:xfrm>
              <a:off x="4601559" y="2696890"/>
              <a:ext cx="1635369" cy="295395"/>
            </a:xfrm>
            <a:prstGeom prst="roundRect">
              <a:avLst>
                <a:gd name="adj" fmla="val 50000"/>
              </a:avLst>
            </a:prstGeom>
            <a:solidFill>
              <a:srgbClr val="0679AC"/>
            </a:solidFill>
            <a:ln w="25400" cap="flat" cmpd="sng" algn="ctr">
              <a:noFill/>
              <a:prstDash val="solid"/>
            </a:ln>
            <a:effectLst/>
          </p:spPr>
        </p:sp>
        <p:sp>
          <p:nvSpPr>
            <p:cNvPr id="15" name="Rounded Rectangle 8"/>
            <p:cNvSpPr/>
            <p:nvPr/>
          </p:nvSpPr>
          <p:spPr>
            <a:xfrm>
              <a:off x="4610211" y="2705542"/>
              <a:ext cx="1618065" cy="27809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88000" tIns="26670" rIns="35560" bIns="2667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3000" b="1" kern="0" smtClean="0">
                  <a:solidFill>
                    <a:prstClr val="white"/>
                  </a:solidFill>
                </a:rPr>
                <a:t>3.3 	Maritime safety</a:t>
              </a:r>
              <a:endParaRPr lang="de-DE" sz="3000" b="1" kern="0" dirty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18"/>
          <p:cNvGrpSpPr/>
          <p:nvPr/>
        </p:nvGrpSpPr>
        <p:grpSpPr>
          <a:xfrm>
            <a:off x="827087" y="1484785"/>
            <a:ext cx="7058025" cy="936104"/>
            <a:chOff x="206504" y="1210078"/>
            <a:chExt cx="1635369" cy="792214"/>
          </a:xfrm>
          <a:solidFill>
            <a:sysClr val="window" lastClr="FFFFFF"/>
          </a:solidFill>
        </p:grpSpPr>
        <p:sp>
          <p:nvSpPr>
            <p:cNvPr id="20" name="Rounded Rectangle 19"/>
            <p:cNvSpPr/>
            <p:nvPr/>
          </p:nvSpPr>
          <p:spPr>
            <a:xfrm>
              <a:off x="206504" y="1210078"/>
              <a:ext cx="1635369" cy="792214"/>
            </a:xfrm>
            <a:prstGeom prst="roundRect">
              <a:avLst>
                <a:gd name="adj" fmla="val 50000"/>
              </a:avLst>
            </a:prstGeom>
            <a:grpFill/>
            <a:ln w="38100" cap="flat" cmpd="sng" algn="ctr">
              <a:solidFill>
                <a:srgbClr val="0679AC"/>
              </a:solidFill>
              <a:prstDash val="solid"/>
              <a:round/>
            </a:ln>
            <a:effectLst/>
          </p:spPr>
        </p:sp>
        <p:sp>
          <p:nvSpPr>
            <p:cNvPr id="21" name="Rounded Rectangle 6"/>
            <p:cNvSpPr/>
            <p:nvPr/>
          </p:nvSpPr>
          <p:spPr>
            <a:xfrm>
              <a:off x="229707" y="1233281"/>
              <a:ext cx="1588963" cy="745808"/>
            </a:xfrm>
            <a:prstGeom prst="rect">
              <a:avLst/>
            </a:prstGeom>
            <a:noFill/>
            <a:ln w="38100">
              <a:noFill/>
            </a:ln>
            <a:effectLst/>
          </p:spPr>
          <p:txBody>
            <a:bodyPr spcFirstLastPara="0" vert="horz" wrap="square" lIns="35560" tIns="26670" rIns="35560" bIns="2667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3600" b="1" kern="0" cap="small" smtClean="0">
                  <a:solidFill>
                    <a:srgbClr val="0679A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Transport</a:t>
              </a:r>
              <a:endParaRPr lang="de-DE" sz="3600" b="1" kern="0" cap="small" dirty="0" smtClean="0">
                <a:solidFill>
                  <a:srgbClr val="0679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Group 21"/>
          <p:cNvGrpSpPr/>
          <p:nvPr/>
        </p:nvGrpSpPr>
        <p:grpSpPr>
          <a:xfrm>
            <a:off x="827087" y="4428687"/>
            <a:ext cx="7058025" cy="540000"/>
            <a:chOff x="4601559" y="3103926"/>
            <a:chExt cx="1635369" cy="725663"/>
          </a:xfrm>
        </p:grpSpPr>
        <p:sp>
          <p:nvSpPr>
            <p:cNvPr id="23" name="Rounded Rectangle 22"/>
            <p:cNvSpPr/>
            <p:nvPr/>
          </p:nvSpPr>
          <p:spPr>
            <a:xfrm>
              <a:off x="4601559" y="3103926"/>
              <a:ext cx="1635369" cy="725663"/>
            </a:xfrm>
            <a:prstGeom prst="roundRect">
              <a:avLst>
                <a:gd name="adj" fmla="val 50000"/>
              </a:avLst>
            </a:prstGeom>
            <a:solidFill>
              <a:srgbClr val="0679AC"/>
            </a:solidFill>
            <a:ln w="25400" cap="flat" cmpd="sng" algn="ctr">
              <a:noFill/>
              <a:prstDash val="solid"/>
            </a:ln>
            <a:effectLst/>
          </p:spPr>
        </p:sp>
        <p:sp>
          <p:nvSpPr>
            <p:cNvPr id="24" name="Rounded Rectangle 10"/>
            <p:cNvSpPr/>
            <p:nvPr/>
          </p:nvSpPr>
          <p:spPr>
            <a:xfrm>
              <a:off x="4622813" y="3125180"/>
              <a:ext cx="1592861" cy="68315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88000" tIns="26670" rIns="35560" bIns="2667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3000" b="1" kern="0" smtClean="0">
                  <a:solidFill>
                    <a:prstClr val="white"/>
                  </a:solidFill>
                </a:rPr>
                <a:t>3.4 	Shipping</a:t>
              </a:r>
              <a:endParaRPr lang="de-DE" sz="3000" b="1" kern="0" dirty="0" smtClean="0">
                <a:solidFill>
                  <a:prstClr val="white"/>
                </a:solidFill>
              </a:endParaRPr>
            </a:p>
          </p:txBody>
        </p:sp>
      </p:grpSp>
      <p:sp>
        <p:nvSpPr>
          <p:cNvPr id="25" name="Title 4"/>
          <p:cNvSpPr>
            <a:spLocks noGrp="1"/>
          </p:cNvSpPr>
          <p:nvPr>
            <p:ph type="title"/>
          </p:nvPr>
        </p:nvSpPr>
        <p:spPr>
          <a:xfrm>
            <a:off x="683568" y="334164"/>
            <a:ext cx="7859216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tabLst>
                <a:tab pos="447675" algn="l"/>
              </a:tabLst>
            </a:pPr>
            <a:r>
              <a:rPr lang="de-DE" dirty="0" err="1"/>
              <a:t>Priority</a:t>
            </a:r>
            <a:r>
              <a:rPr lang="de-DE" dirty="0"/>
              <a:t> 3</a:t>
            </a:r>
            <a:endParaRPr lang="en-GB" dirty="0"/>
          </a:p>
        </p:txBody>
      </p:sp>
      <p:grpSp>
        <p:nvGrpSpPr>
          <p:cNvPr id="16" name="Group 4"/>
          <p:cNvGrpSpPr/>
          <p:nvPr/>
        </p:nvGrpSpPr>
        <p:grpSpPr>
          <a:xfrm>
            <a:off x="5499720" y="653346"/>
            <a:ext cx="2384648" cy="540000"/>
            <a:chOff x="5499720" y="833426"/>
            <a:chExt cx="2384648" cy="540000"/>
          </a:xfrm>
        </p:grpSpPr>
        <p:sp>
          <p:nvSpPr>
            <p:cNvPr id="28" name="Rounded Rectangle 27"/>
            <p:cNvSpPr/>
            <p:nvPr/>
          </p:nvSpPr>
          <p:spPr>
            <a:xfrm>
              <a:off x="5499720" y="833426"/>
              <a:ext cx="2384648" cy="540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  <a:round/>
            </a:ln>
            <a:effectLst/>
          </p:spPr>
        </p:sp>
        <p:sp>
          <p:nvSpPr>
            <p:cNvPr id="29" name="Rounded Rectangle 6"/>
            <p:cNvSpPr/>
            <p:nvPr/>
          </p:nvSpPr>
          <p:spPr>
            <a:xfrm>
              <a:off x="5533554" y="843151"/>
              <a:ext cx="2316980" cy="5083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35560" tIns="26670" rIns="35560" bIns="2667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2200" b="1" kern="0" dirty="0" smtClean="0">
                  <a:solidFill>
                    <a:prstClr val="white"/>
                  </a:solidFill>
                </a:rPr>
                <a:t>EUR 41.2 </a:t>
              </a:r>
              <a:r>
                <a:rPr lang="de-DE" sz="2200" b="1" kern="0" dirty="0" err="1" smtClean="0">
                  <a:solidFill>
                    <a:prstClr val="white"/>
                  </a:solidFill>
                </a:rPr>
                <a:t>million</a:t>
              </a:r>
              <a:endParaRPr lang="de-DE" sz="2200" b="1" kern="0" dirty="0" smtClean="0">
                <a:solidFill>
                  <a:prstClr val="white"/>
                </a:solidFill>
              </a:endParaRPr>
            </a:p>
          </p:txBody>
        </p:sp>
      </p:grpSp>
      <p:sp>
        <p:nvSpPr>
          <p:cNvPr id="2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120680" cy="509141"/>
          </a:xfrm>
        </p:spPr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01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L:\01_IR BSR 2014-2020\10_Communication\11_Photos_Illustrations\graphic elements of CD\the_wave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1926" y="333375"/>
            <a:ext cx="10446042" cy="5465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pPr/>
              <a:t>5</a:t>
            </a:fld>
            <a:endParaRPr lang="de-DE" dirty="0"/>
          </a:p>
        </p:txBody>
      </p:sp>
      <p:grpSp>
        <p:nvGrpSpPr>
          <p:cNvPr id="10" name="Group 18"/>
          <p:cNvGrpSpPr/>
          <p:nvPr/>
        </p:nvGrpSpPr>
        <p:grpSpPr>
          <a:xfrm>
            <a:off x="827087" y="1484785"/>
            <a:ext cx="7058025" cy="936104"/>
            <a:chOff x="206504" y="1210078"/>
            <a:chExt cx="1635369" cy="792214"/>
          </a:xfrm>
          <a:solidFill>
            <a:sysClr val="window" lastClr="FFFFFF"/>
          </a:solidFill>
        </p:grpSpPr>
        <p:sp>
          <p:nvSpPr>
            <p:cNvPr id="20" name="Rounded Rectangle 19"/>
            <p:cNvSpPr/>
            <p:nvPr/>
          </p:nvSpPr>
          <p:spPr>
            <a:xfrm>
              <a:off x="206504" y="1210078"/>
              <a:ext cx="1635369" cy="792214"/>
            </a:xfrm>
            <a:prstGeom prst="roundRect">
              <a:avLst>
                <a:gd name="adj" fmla="val 50000"/>
              </a:avLst>
            </a:prstGeom>
            <a:grpFill/>
            <a:ln w="38100" cap="flat" cmpd="sng" algn="ctr">
              <a:solidFill>
                <a:srgbClr val="0679AC"/>
              </a:solidFill>
              <a:prstDash val="solid"/>
              <a:round/>
            </a:ln>
            <a:effectLst/>
          </p:spPr>
        </p:sp>
        <p:sp>
          <p:nvSpPr>
            <p:cNvPr id="21" name="Rounded Rectangle 6"/>
            <p:cNvSpPr/>
            <p:nvPr/>
          </p:nvSpPr>
          <p:spPr>
            <a:xfrm>
              <a:off x="229707" y="1233281"/>
              <a:ext cx="1588963" cy="745808"/>
            </a:xfrm>
            <a:prstGeom prst="rect">
              <a:avLst/>
            </a:prstGeom>
            <a:noFill/>
            <a:ln w="38100">
              <a:noFill/>
            </a:ln>
            <a:effectLst/>
          </p:spPr>
          <p:txBody>
            <a:bodyPr spcFirstLastPara="0" vert="horz" wrap="square" lIns="35560" tIns="26670" rIns="35560" bIns="2667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3600" b="1" kern="0" cap="small" smtClean="0">
                  <a:solidFill>
                    <a:srgbClr val="0679A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Transport</a:t>
              </a:r>
              <a:endParaRPr lang="de-DE" sz="3600" b="1" kern="0" cap="small" dirty="0" smtClean="0">
                <a:solidFill>
                  <a:srgbClr val="0679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Group 21"/>
          <p:cNvGrpSpPr/>
          <p:nvPr/>
        </p:nvGrpSpPr>
        <p:grpSpPr>
          <a:xfrm>
            <a:off x="827087" y="4428687"/>
            <a:ext cx="7058025" cy="540000"/>
            <a:chOff x="4601559" y="3103926"/>
            <a:chExt cx="1635369" cy="725663"/>
          </a:xfrm>
        </p:grpSpPr>
        <p:sp>
          <p:nvSpPr>
            <p:cNvPr id="23" name="Rounded Rectangle 22"/>
            <p:cNvSpPr/>
            <p:nvPr/>
          </p:nvSpPr>
          <p:spPr>
            <a:xfrm>
              <a:off x="4601559" y="3103926"/>
              <a:ext cx="1635369" cy="725663"/>
            </a:xfrm>
            <a:prstGeom prst="roundRect">
              <a:avLst>
                <a:gd name="adj" fmla="val 50000"/>
              </a:avLst>
            </a:prstGeom>
            <a:solidFill>
              <a:srgbClr val="0679AC"/>
            </a:solidFill>
            <a:ln w="25400" cap="flat" cmpd="sng" algn="ctr">
              <a:noFill/>
              <a:prstDash val="solid"/>
            </a:ln>
            <a:effectLst/>
          </p:spPr>
        </p:sp>
        <p:sp>
          <p:nvSpPr>
            <p:cNvPr id="24" name="Rounded Rectangle 10"/>
            <p:cNvSpPr/>
            <p:nvPr/>
          </p:nvSpPr>
          <p:spPr>
            <a:xfrm>
              <a:off x="4622813" y="3125180"/>
              <a:ext cx="1592861" cy="68315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88000" tIns="26670" rIns="35560" bIns="2667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3000" b="1" kern="0" smtClean="0">
                  <a:solidFill>
                    <a:prstClr val="white"/>
                  </a:solidFill>
                </a:rPr>
                <a:t>3.4 	Shipping</a:t>
              </a:r>
              <a:endParaRPr lang="de-DE" sz="3000" b="1" kern="0" dirty="0" smtClean="0">
                <a:solidFill>
                  <a:prstClr val="white"/>
                </a:solidFill>
              </a:endParaRPr>
            </a:p>
          </p:txBody>
        </p:sp>
      </p:grpSp>
      <p:sp>
        <p:nvSpPr>
          <p:cNvPr id="25" name="Title 4"/>
          <p:cNvSpPr>
            <a:spLocks noGrp="1"/>
          </p:cNvSpPr>
          <p:nvPr>
            <p:ph type="title"/>
          </p:nvPr>
        </p:nvSpPr>
        <p:spPr>
          <a:xfrm>
            <a:off x="683568" y="334164"/>
            <a:ext cx="7859216" cy="1143000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tabLst>
                <a:tab pos="447675" algn="l"/>
              </a:tabLst>
            </a:pPr>
            <a:r>
              <a:rPr lang="de-DE" dirty="0" err="1"/>
              <a:t>Priority</a:t>
            </a:r>
            <a:r>
              <a:rPr lang="de-DE" dirty="0"/>
              <a:t> 3</a:t>
            </a:r>
            <a:endParaRPr lang="en-GB" dirty="0"/>
          </a:p>
        </p:txBody>
      </p:sp>
      <p:grpSp>
        <p:nvGrpSpPr>
          <p:cNvPr id="16" name="Group 4"/>
          <p:cNvGrpSpPr/>
          <p:nvPr/>
        </p:nvGrpSpPr>
        <p:grpSpPr>
          <a:xfrm>
            <a:off x="5499720" y="653346"/>
            <a:ext cx="2384648" cy="540000"/>
            <a:chOff x="5499720" y="833426"/>
            <a:chExt cx="2384648" cy="540000"/>
          </a:xfrm>
        </p:grpSpPr>
        <p:sp>
          <p:nvSpPr>
            <p:cNvPr id="28" name="Rounded Rectangle 27"/>
            <p:cNvSpPr/>
            <p:nvPr/>
          </p:nvSpPr>
          <p:spPr>
            <a:xfrm>
              <a:off x="5499720" y="833426"/>
              <a:ext cx="2384648" cy="540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  <a:round/>
            </a:ln>
            <a:effectLst/>
          </p:spPr>
        </p:sp>
        <p:sp>
          <p:nvSpPr>
            <p:cNvPr id="29" name="Rounded Rectangle 6"/>
            <p:cNvSpPr/>
            <p:nvPr/>
          </p:nvSpPr>
          <p:spPr>
            <a:xfrm>
              <a:off x="5533554" y="843151"/>
              <a:ext cx="2316980" cy="5083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35560" tIns="26670" rIns="35560" bIns="2667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de-DE" sz="2200" b="1" kern="0" dirty="0" smtClean="0">
                  <a:solidFill>
                    <a:prstClr val="white"/>
                  </a:solidFill>
                </a:rPr>
                <a:t>EUR 41.2 </a:t>
              </a:r>
              <a:r>
                <a:rPr lang="de-DE" sz="2200" b="1" kern="0" dirty="0" err="1" smtClean="0">
                  <a:solidFill>
                    <a:prstClr val="white"/>
                  </a:solidFill>
                </a:rPr>
                <a:t>million</a:t>
              </a:r>
              <a:endParaRPr lang="de-DE" sz="2200" b="1" kern="0" dirty="0" smtClean="0">
                <a:solidFill>
                  <a:prstClr val="white"/>
                </a:solidFill>
              </a:endParaRPr>
            </a:p>
          </p:txBody>
        </p:sp>
      </p:grpSp>
      <p:sp>
        <p:nvSpPr>
          <p:cNvPr id="2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120680" cy="509141"/>
          </a:xfrm>
        </p:spPr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14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platzhalter 4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" t="12268" r="1133"/>
          <a:stretch/>
        </p:blipFill>
        <p:spPr>
          <a:xfrm>
            <a:off x="0" y="765174"/>
            <a:ext cx="9144000" cy="5472113"/>
          </a:xfr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9" name="Abgerundetes Rechteck 8">
            <a:hlinkClick r:id="" action="ppaction://noaction"/>
          </p:cNvPr>
          <p:cNvSpPr/>
          <p:nvPr/>
        </p:nvSpPr>
        <p:spPr>
          <a:xfrm>
            <a:off x="251520" y="4941168"/>
            <a:ext cx="360040" cy="720080"/>
          </a:xfrm>
          <a:prstGeom prst="roundRect">
            <a:avLst/>
          </a:prstGeom>
          <a:solidFill>
            <a:schemeClr val="accent6">
              <a:alpha val="75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1" name="Abgerundetes Rechteck 10">
            <a:hlinkClick r:id="" action="ppaction://noaction"/>
          </p:cNvPr>
          <p:cNvSpPr/>
          <p:nvPr/>
        </p:nvSpPr>
        <p:spPr>
          <a:xfrm>
            <a:off x="651410" y="4938117"/>
            <a:ext cx="360040" cy="720080"/>
          </a:xfrm>
          <a:prstGeom prst="roundRect">
            <a:avLst/>
          </a:prstGeom>
          <a:solidFill>
            <a:schemeClr val="accent6">
              <a:alpha val="75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2" name="Abgerundetes Rechteck 11">
            <a:hlinkClick r:id="" action="ppaction://noaction"/>
          </p:cNvPr>
          <p:cNvSpPr/>
          <p:nvPr/>
        </p:nvSpPr>
        <p:spPr>
          <a:xfrm>
            <a:off x="1042999" y="4941168"/>
            <a:ext cx="360040" cy="720080"/>
          </a:xfrm>
          <a:prstGeom prst="roundRect">
            <a:avLst/>
          </a:prstGeom>
          <a:solidFill>
            <a:srgbClr val="0679AC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3" name="Abgerundetes Rechteck 12">
            <a:hlinkClick r:id="" action="ppaction://noaction"/>
          </p:cNvPr>
          <p:cNvSpPr/>
          <p:nvPr/>
        </p:nvSpPr>
        <p:spPr>
          <a:xfrm>
            <a:off x="1442889" y="4938117"/>
            <a:ext cx="360040" cy="720080"/>
          </a:xfrm>
          <a:prstGeom prst="roundRect">
            <a:avLst/>
          </a:prstGeom>
          <a:solidFill>
            <a:schemeClr val="accent6">
              <a:alpha val="75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4" name="Textplatzhalter 3"/>
          <p:cNvSpPr txBox="1">
            <a:spLocks/>
          </p:cNvSpPr>
          <p:nvPr/>
        </p:nvSpPr>
        <p:spPr>
          <a:xfrm>
            <a:off x="0" y="0"/>
            <a:ext cx="8964488" cy="7196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447675" algn="l"/>
              </a:tabLst>
              <a:defRPr sz="1200" b="0" kern="1200" baseline="0">
                <a:solidFill>
                  <a:srgbClr val="53535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200" kern="1200">
                <a:solidFill>
                  <a:srgbClr val="0050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00" kern="1200">
                <a:solidFill>
                  <a:srgbClr val="0050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200" kern="1200">
                <a:solidFill>
                  <a:srgbClr val="0050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200" kern="1200">
                <a:solidFill>
                  <a:srgbClr val="0050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3200" b="1" dirty="0">
                <a:solidFill>
                  <a:srgbClr val="00507F"/>
                </a:solidFill>
                <a:latin typeface="+mj-lt"/>
                <a:ea typeface="+mj-ea"/>
                <a:cs typeface="+mj-cs"/>
              </a:rPr>
              <a:t>Objective 3.4 - Environmentally friendly shipping</a:t>
            </a:r>
            <a:endParaRPr lang="de-DE" sz="3200" b="1" dirty="0">
              <a:solidFill>
                <a:srgbClr val="00507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Fußzeilenplatzhalter 2"/>
          <p:cNvSpPr txBox="1">
            <a:spLocks/>
          </p:cNvSpPr>
          <p:nvPr/>
        </p:nvSpPr>
        <p:spPr>
          <a:xfrm>
            <a:off x="683568" y="6237312"/>
            <a:ext cx="6120680" cy="509141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11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6th SC Meeting PAC Ship, Copenhagen | 14-15 April 2016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pPr/>
              <a:t>7</a:t>
            </a:fld>
            <a:endParaRPr lang="de-DE"/>
          </a:p>
        </p:txBody>
      </p:sp>
      <p:grpSp>
        <p:nvGrpSpPr>
          <p:cNvPr id="5" name="Group 4"/>
          <p:cNvGrpSpPr/>
          <p:nvPr/>
        </p:nvGrpSpPr>
        <p:grpSpPr>
          <a:xfrm>
            <a:off x="836857" y="2519257"/>
            <a:ext cx="7411404" cy="2894824"/>
            <a:chOff x="80344" y="1530877"/>
            <a:chExt cx="2393113" cy="2531469"/>
          </a:xfrm>
        </p:grpSpPr>
        <p:sp>
          <p:nvSpPr>
            <p:cNvPr id="6" name="Rounded Rectangle 5"/>
            <p:cNvSpPr/>
            <p:nvPr/>
          </p:nvSpPr>
          <p:spPr>
            <a:xfrm>
              <a:off x="111408" y="1530877"/>
              <a:ext cx="2362049" cy="2531469"/>
            </a:xfrm>
            <a:prstGeom prst="roundRect">
              <a:avLst>
                <a:gd name="adj" fmla="val 10000"/>
              </a:avLst>
            </a:prstGeom>
            <a:solidFill>
              <a:srgbClr val="D9D9D9">
                <a:alpha val="50196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50000"/>
                </a:lnSpc>
              </a:pPr>
              <a:r>
                <a:rPr lang="en-IE" sz="2000" b="1" dirty="0">
                  <a:solidFill>
                    <a:srgbClr val="00507F"/>
                  </a:solidFill>
                </a:rPr>
                <a:t>What can you do?</a:t>
              </a:r>
            </a:p>
            <a:p>
              <a:pPr>
                <a:lnSpc>
                  <a:spcPct val="150000"/>
                </a:lnSpc>
              </a:pPr>
              <a:endParaRPr lang="en-IE" dirty="0">
                <a:solidFill>
                  <a:srgbClr val="00507F"/>
                </a:solidFill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rgbClr val="00507F"/>
                  </a:solidFill>
                </a:rPr>
                <a:t>Pilot actions on retrofitting existing ships with new technologies</a:t>
              </a: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rgbClr val="00507F"/>
                  </a:solidFill>
                </a:rPr>
                <a:t>Developing oil contingency plans including financial mechanisms for their implementation</a:t>
              </a:r>
            </a:p>
            <a:p>
              <a:pPr>
                <a:lnSpc>
                  <a:spcPct val="150000"/>
                </a:lnSpc>
              </a:pPr>
              <a:endParaRPr lang="en-IE" sz="1600" dirty="0">
                <a:solidFill>
                  <a:srgbClr val="00507F"/>
                </a:solidFill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GB" dirty="0"/>
            </a:p>
          </p:txBody>
        </p:sp>
        <p:sp>
          <p:nvSpPr>
            <p:cNvPr id="7" name="Rounded Rectangle 4"/>
            <p:cNvSpPr/>
            <p:nvPr/>
          </p:nvSpPr>
          <p:spPr>
            <a:xfrm>
              <a:off x="80344" y="1696906"/>
              <a:ext cx="2351869" cy="22940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2700" b="1" kern="1200" dirty="0">
                <a:solidFill>
                  <a:srgbClr val="00507F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928746" y="1052737"/>
            <a:ext cx="7319515" cy="1269502"/>
            <a:chOff x="827584" y="2544078"/>
            <a:chExt cx="7056784" cy="828000"/>
          </a:xfrm>
        </p:grpSpPr>
        <p:sp>
          <p:nvSpPr>
            <p:cNvPr id="9" name="Rounded Rectangle 8"/>
            <p:cNvSpPr/>
            <p:nvPr/>
          </p:nvSpPr>
          <p:spPr>
            <a:xfrm>
              <a:off x="827584" y="2544078"/>
              <a:ext cx="7056784" cy="828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  <a:round/>
            </a:ln>
            <a:effectLst/>
          </p:spPr>
        </p:sp>
        <p:sp>
          <p:nvSpPr>
            <p:cNvPr id="10" name="Rounded Rectangle 6"/>
            <p:cNvSpPr/>
            <p:nvPr/>
          </p:nvSpPr>
          <p:spPr>
            <a:xfrm>
              <a:off x="927707" y="2568329"/>
              <a:ext cx="6856537" cy="77949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80000" tIns="26670" rIns="35560" bIns="2667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400" b="1" dirty="0">
                  <a:solidFill>
                    <a:schemeClr val="bg1"/>
                  </a:solidFill>
                </a:rPr>
                <a:t>3.4</a:t>
              </a:r>
              <a:br>
                <a:rPr lang="en-GB" sz="2400" b="1" dirty="0">
                  <a:solidFill>
                    <a:schemeClr val="bg1"/>
                  </a:solidFill>
                </a:rPr>
              </a:br>
              <a:r>
                <a:rPr lang="en-GB" sz="2400" b="1" dirty="0">
                  <a:solidFill>
                    <a:schemeClr val="bg1"/>
                  </a:solidFill>
                </a:rPr>
                <a:t>Environmentally friendly shipping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559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platzhalter 4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" t="12268" r="1133"/>
          <a:stretch/>
        </p:blipFill>
        <p:spPr>
          <a:xfrm>
            <a:off x="0" y="765174"/>
            <a:ext cx="9144000" cy="5472113"/>
          </a:xfr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14" name="Textplatzhalter 3"/>
          <p:cNvSpPr txBox="1">
            <a:spLocks/>
          </p:cNvSpPr>
          <p:nvPr/>
        </p:nvSpPr>
        <p:spPr>
          <a:xfrm>
            <a:off x="0" y="0"/>
            <a:ext cx="9144000" cy="7196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447675" algn="l"/>
              </a:tabLst>
              <a:defRPr sz="1200" b="0" kern="1200" baseline="0">
                <a:solidFill>
                  <a:srgbClr val="53535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200" kern="1200">
                <a:solidFill>
                  <a:srgbClr val="0050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00" kern="1200">
                <a:solidFill>
                  <a:srgbClr val="0050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200" kern="1200">
                <a:solidFill>
                  <a:srgbClr val="0050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200" kern="1200">
                <a:solidFill>
                  <a:srgbClr val="0050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3200" b="1" dirty="0">
                <a:solidFill>
                  <a:srgbClr val="00507F"/>
                </a:solidFill>
                <a:latin typeface="+mj-lt"/>
                <a:ea typeface="+mj-ea"/>
                <a:cs typeface="+mj-cs"/>
              </a:rPr>
              <a:t>Objective 3.4 - Environmentally friendly shipping</a:t>
            </a:r>
            <a:endParaRPr lang="de-DE" sz="3200" b="1" dirty="0">
              <a:solidFill>
                <a:srgbClr val="00507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771800" y="2636912"/>
            <a:ext cx="5760640" cy="295232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dirty="0"/>
              <a:t>GREEN CRUISE PORT </a:t>
            </a:r>
            <a:r>
              <a:rPr lang="de-DE" dirty="0" err="1" smtClean="0"/>
              <a:t>Sustainable</a:t>
            </a:r>
            <a:r>
              <a:rPr lang="de-DE" dirty="0"/>
              <a:t> </a:t>
            </a:r>
            <a:r>
              <a:rPr lang="en-US" dirty="0" smtClean="0"/>
              <a:t>Development </a:t>
            </a:r>
            <a:r>
              <a:rPr lang="en-US" dirty="0"/>
              <a:t>of Cruise Port </a:t>
            </a:r>
            <a:r>
              <a:rPr lang="en-US" dirty="0" smtClean="0"/>
              <a:t>Locations </a:t>
            </a:r>
            <a:r>
              <a:rPr lang="en-US" b="1" dirty="0" smtClean="0"/>
              <a:t>(</a:t>
            </a:r>
            <a:r>
              <a:rPr lang="de-DE" b="1" dirty="0"/>
              <a:t>GREEN CRUISE </a:t>
            </a:r>
            <a:r>
              <a:rPr lang="de-DE" b="1" dirty="0" smtClean="0"/>
              <a:t>PORT)</a:t>
            </a:r>
          </a:p>
          <a:p>
            <a:endParaRPr lang="de-DE" dirty="0"/>
          </a:p>
          <a:p>
            <a:r>
              <a:rPr lang="en-US" dirty="0"/>
              <a:t>Environmental Impact of Low Emission Shipping: Measurements and Modelling </a:t>
            </a:r>
            <a:r>
              <a:rPr lang="en-US" dirty="0" smtClean="0"/>
              <a:t>Strategies </a:t>
            </a:r>
            <a:r>
              <a:rPr lang="en-US" b="1" dirty="0" smtClean="0"/>
              <a:t>(</a:t>
            </a:r>
            <a:r>
              <a:rPr lang="de-DE" b="1" dirty="0" err="1" smtClean="0"/>
              <a:t>EnviSuM</a:t>
            </a:r>
            <a:r>
              <a:rPr lang="de-DE" b="1" dirty="0" smtClean="0"/>
              <a:t>)</a:t>
            </a:r>
          </a:p>
          <a:p>
            <a:endParaRPr lang="de-DE" dirty="0"/>
          </a:p>
          <a:p>
            <a:r>
              <a:rPr lang="en-US" dirty="0"/>
              <a:t>LNG Value Chain for Clean Shipping, Green Ports and Blue Growth in Baltic Sea </a:t>
            </a:r>
            <a:r>
              <a:rPr lang="en-US" dirty="0" smtClean="0"/>
              <a:t>Region </a:t>
            </a:r>
            <a:r>
              <a:rPr lang="en-US" b="1" dirty="0" smtClean="0"/>
              <a:t>(Go LNG)</a:t>
            </a:r>
            <a:endParaRPr lang="de-DE" b="1" dirty="0"/>
          </a:p>
        </p:txBody>
      </p:sp>
      <p:sp>
        <p:nvSpPr>
          <p:cNvPr id="7" name="Fußzeilenplatzhalter 2"/>
          <p:cNvSpPr txBox="1">
            <a:spLocks/>
          </p:cNvSpPr>
          <p:nvPr/>
        </p:nvSpPr>
        <p:spPr>
          <a:xfrm>
            <a:off x="683568" y="6237312"/>
            <a:ext cx="6120680" cy="509141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6th SC Meeting PAC Ship, Copenhagen | 14-15 April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65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 smtClean="0">
                <a:solidFill>
                  <a:srgbClr val="0679AC"/>
                </a:solidFill>
              </a:rPr>
              <a:t>Submission </a:t>
            </a:r>
            <a:r>
              <a:rPr lang="en-GB" sz="2400" dirty="0">
                <a:solidFill>
                  <a:srgbClr val="0679AC"/>
                </a:solidFill>
              </a:rPr>
              <a:t>of documents </a:t>
            </a:r>
            <a:r>
              <a:rPr lang="en-US" sz="2400" dirty="0">
                <a:solidFill>
                  <a:srgbClr val="0679AC"/>
                </a:solidFill>
              </a:rPr>
              <a:t>projects</a:t>
            </a:r>
            <a:r>
              <a:rPr lang="en-GB" dirty="0"/>
              <a:t/>
            </a:r>
            <a:br>
              <a:rPr lang="en-GB" dirty="0"/>
            </a:b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CC0C-EABD-47DC-B539-FB00AF7AE427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IE" b="1" dirty="0">
                <a:solidFill>
                  <a:srgbClr val="2CAAE1"/>
                </a:solidFill>
              </a:rPr>
              <a:t>Which documents?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E" b="1" dirty="0"/>
              <a:t>Concept note form </a:t>
            </a:r>
            <a:r>
              <a:rPr lang="en-IE" dirty="0"/>
              <a:t>in a pdf format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E" dirty="0"/>
              <a:t>Signed and scanned </a:t>
            </a:r>
            <a:r>
              <a:rPr lang="en-IE" b="1" dirty="0"/>
              <a:t>Lead partner confirmation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E" b="1" dirty="0">
                <a:solidFill>
                  <a:srgbClr val="2CAAE1"/>
                </a:solidFill>
              </a:rPr>
              <a:t>Optional</a:t>
            </a:r>
            <a:r>
              <a:rPr lang="en-IE" dirty="0">
                <a:solidFill>
                  <a:srgbClr val="2CAAE1"/>
                </a:solidFill>
              </a:rPr>
              <a:t>: </a:t>
            </a:r>
            <a:r>
              <a:rPr lang="en-IE" dirty="0"/>
              <a:t>Scanned </a:t>
            </a:r>
            <a:r>
              <a:rPr lang="en-IE" b="1" dirty="0"/>
              <a:t>letters of commitment </a:t>
            </a:r>
            <a:r>
              <a:rPr lang="en-IE" dirty="0"/>
              <a:t>from </a:t>
            </a:r>
            <a:r>
              <a:rPr lang="en-IE" dirty="0" smtClean="0"/>
              <a:t>Policy </a:t>
            </a:r>
            <a:r>
              <a:rPr lang="en-IE" dirty="0"/>
              <a:t>Area Coordinator/Horizontal Action </a:t>
            </a:r>
            <a:r>
              <a:rPr lang="en-IE" dirty="0" smtClean="0"/>
              <a:t>Coordinator</a:t>
            </a:r>
            <a:r>
              <a:rPr lang="en-IE" dirty="0"/>
              <a:t/>
            </a:r>
            <a:br>
              <a:rPr lang="en-IE" dirty="0"/>
            </a:br>
            <a:endParaRPr lang="en-IE" dirty="0"/>
          </a:p>
          <a:p>
            <a:r>
              <a:rPr lang="en-GB" b="1" dirty="0">
                <a:solidFill>
                  <a:srgbClr val="2CAAE1"/>
                </a:solidFill>
              </a:rPr>
              <a:t>Where? 	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application@interreg-baltic.eu</a:t>
            </a:r>
          </a:p>
          <a:p>
            <a:endParaRPr lang="de-DE" dirty="0"/>
          </a:p>
        </p:txBody>
      </p:sp>
      <p:sp>
        <p:nvSpPr>
          <p:cNvPr id="7" name="Fußzeilenplatzhalter 1"/>
          <p:cNvSpPr>
            <a:spLocks noGrp="1"/>
          </p:cNvSpPr>
          <p:nvPr>
            <p:ph type="ftr" sz="quarter" idx="10"/>
          </p:nvPr>
        </p:nvSpPr>
        <p:spPr>
          <a:xfrm>
            <a:off x="683568" y="6237312"/>
            <a:ext cx="6480820" cy="509141"/>
          </a:xfrm>
        </p:spPr>
        <p:txBody>
          <a:bodyPr/>
          <a:lstStyle/>
          <a:p>
            <a:r>
              <a:rPr lang="en-US" dirty="0" smtClean="0"/>
              <a:t>6th SC Meeting PAC Ship, Copenhagen | 14-15 April 2016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425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5.02.02_InterregBSR_ppt_template_corrected">
  <a:themeElements>
    <a:clrScheme name="BSR office colours">
      <a:dk1>
        <a:sysClr val="windowText" lastClr="000000"/>
      </a:dk1>
      <a:lt1>
        <a:sysClr val="window" lastClr="FFFFFF"/>
      </a:lt1>
      <a:dk2>
        <a:srgbClr val="00507F"/>
      </a:dk2>
      <a:lt2>
        <a:srgbClr val="CCDCE5"/>
      </a:lt2>
      <a:accent1>
        <a:srgbClr val="2CAAE1"/>
      </a:accent1>
      <a:accent2>
        <a:srgbClr val="A1C611"/>
      </a:accent2>
      <a:accent3>
        <a:srgbClr val="C5D773"/>
      </a:accent3>
      <a:accent4>
        <a:srgbClr val="C00000"/>
      </a:accent4>
      <a:accent5>
        <a:srgbClr val="535353"/>
      </a:accent5>
      <a:accent6>
        <a:srgbClr val="DFDFDF"/>
      </a:accent6>
      <a:hlink>
        <a:srgbClr val="2CAAE1"/>
      </a:hlink>
      <a:folHlink>
        <a:srgbClr val="A1C611"/>
      </a:folHlink>
    </a:clrScheme>
    <a:fontScheme name="BSR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2015.02.02_InterregBSR_ppt_template_corrected">
  <a:themeElements>
    <a:clrScheme name="BSR office colours">
      <a:dk1>
        <a:sysClr val="windowText" lastClr="000000"/>
      </a:dk1>
      <a:lt1>
        <a:sysClr val="window" lastClr="FFFFFF"/>
      </a:lt1>
      <a:dk2>
        <a:srgbClr val="00507F"/>
      </a:dk2>
      <a:lt2>
        <a:srgbClr val="CCDCE5"/>
      </a:lt2>
      <a:accent1>
        <a:srgbClr val="2CAAE1"/>
      </a:accent1>
      <a:accent2>
        <a:srgbClr val="A1C611"/>
      </a:accent2>
      <a:accent3>
        <a:srgbClr val="C5D773"/>
      </a:accent3>
      <a:accent4>
        <a:srgbClr val="C00000"/>
      </a:accent4>
      <a:accent5>
        <a:srgbClr val="535353"/>
      </a:accent5>
      <a:accent6>
        <a:srgbClr val="DFDFDF"/>
      </a:accent6>
      <a:hlink>
        <a:srgbClr val="2CAAE1"/>
      </a:hlink>
      <a:folHlink>
        <a:srgbClr val="A1C611"/>
      </a:folHlink>
    </a:clrScheme>
    <a:fontScheme name="BSR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2015.02.02_InterregBSR_ppt_template_corrected</Template>
  <TotalTime>0</TotalTime>
  <Words>1423</Words>
  <Application>Microsoft Office PowerPoint</Application>
  <PresentationFormat>On-screen Show (4:3)</PresentationFormat>
  <Paragraphs>270</Paragraphs>
  <Slides>30</Slides>
  <Notes>14</Notes>
  <HiddenSlides>10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2015.02.02_InterregBSR_ppt_template_corrected</vt:lpstr>
      <vt:lpstr>1_2015.02.02_InterregBSR_ppt_template_corrected</vt:lpstr>
      <vt:lpstr>Clean shipping funding potentials within the Interreg Baltic Sea Region</vt:lpstr>
      <vt:lpstr>Content</vt:lpstr>
      <vt:lpstr>Priority 3</vt:lpstr>
      <vt:lpstr>Priority 3</vt:lpstr>
      <vt:lpstr>Priority 3</vt:lpstr>
      <vt:lpstr>PowerPoint Presentation</vt:lpstr>
      <vt:lpstr>PowerPoint Presentation</vt:lpstr>
      <vt:lpstr>PowerPoint Presentation</vt:lpstr>
      <vt:lpstr>Submission of documents projects </vt:lpstr>
      <vt:lpstr>Support to applicants</vt:lpstr>
      <vt:lpstr>Submission of documents Timeline of the 2nd call for applications</vt:lpstr>
      <vt:lpstr>Cooperation with Policy Area Coordinator (regular projects)</vt:lpstr>
      <vt:lpstr>PowerPoint Presentation</vt:lpstr>
      <vt:lpstr>Starting point: Facility Review  </vt:lpstr>
      <vt:lpstr>SMF in short</vt:lpstr>
      <vt:lpstr>Overview on seed money projects (1)</vt:lpstr>
      <vt:lpstr>Overview on seed money projects (2)</vt:lpstr>
      <vt:lpstr>What´s the added value of seed money?</vt:lpstr>
      <vt:lpstr>Conclusions (1)</vt:lpstr>
      <vt:lpstr>…Seed Money in Interreg Baltic Sea Region</vt:lpstr>
      <vt:lpstr>Assumptions for “new” Seed Money</vt:lpstr>
      <vt:lpstr>Changes for Seed money projects</vt:lpstr>
      <vt:lpstr>Focus on quality of outputs</vt:lpstr>
      <vt:lpstr>Pre-selection process</vt:lpstr>
      <vt:lpstr>Pre-selection criteria</vt:lpstr>
      <vt:lpstr>Proposed timeline</vt:lpstr>
      <vt:lpstr>PowerPoint Presentation</vt:lpstr>
      <vt:lpstr>Upcoming opportunities for PAC / IBSR cooperation</vt:lpstr>
      <vt:lpstr>PowerPoint Presentation</vt:lpstr>
      <vt:lpstr>Clean shipping funding potentials within the Interreg Baltic Sea Region</vt:lpstr>
    </vt:vector>
  </TitlesOfParts>
  <Company>Investitionsbank Schleswig-Holstein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this template</dc:title>
  <dc:creator>Stefanie Maack</dc:creator>
  <cp:lastModifiedBy>Bartlomiej Wierzbicki</cp:lastModifiedBy>
  <cp:revision>60</cp:revision>
  <cp:lastPrinted>2016-04-11T10:55:30Z</cp:lastPrinted>
  <dcterms:created xsi:type="dcterms:W3CDTF">2016-01-14T12:36:29Z</dcterms:created>
  <dcterms:modified xsi:type="dcterms:W3CDTF">2016-04-15T06:50:11Z</dcterms:modified>
</cp:coreProperties>
</file>